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9DD3-4074-4FD9-9887-598E39F3482D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D5AFE-6B6B-47DD-884D-396665694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Urmează un overview rapid – 10 minute total, 1 slide/min.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- Începe cu o întrebare: „Cât timp pierdeți alegând un film?”</a:t>
            </a:r>
          </a:p>
          <a:p>
            <a:r>
              <a:t>- Netflix estimează economii de ~1 mld $/an din retenție datorită motorului de recomandare.</a:t>
            </a:r>
          </a:p>
          <a:p>
            <a:r>
              <a:t>- Netflix Prize: 40k echipe, 107 mil rating‑uri. SVD a devenit standard.</a:t>
            </a:r>
          </a:p>
          <a:p>
            <a:r>
              <a:t>- Legați motivația personală: pasiune pentru film + modele ML.</a:t>
            </a:r>
          </a:p>
          <a:p>
            <a:r>
              <a:t>- Încheiați cu mesajul: fără recomandare, conținutul rămâne invizibil.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Pune accent pe ce adaugi tu față de state‑of‑the‑art.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Scoate în evidență rigurozitatea pipeline‑ului de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Prezintă fluxul end‑to‑end și securitatea.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Evidențiază diversitatea tehnicilor și cum le-ai combinat.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Prezintă grafic în demo și subliniază câștigul practic.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Zâmbește și fii relaxat – comisia apreciază claritatea.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9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7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1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97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9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0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5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7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8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3200" dirty="0" err="1"/>
              <a:t>Sistem</a:t>
            </a:r>
            <a:r>
              <a:rPr sz="3200" dirty="0"/>
              <a:t> de </a:t>
            </a:r>
            <a:r>
              <a:rPr sz="3200" dirty="0" err="1"/>
              <a:t>Recomandare</a:t>
            </a:r>
            <a:endParaRPr sz="3200" dirty="0"/>
          </a:p>
          <a:p>
            <a:r>
              <a:rPr lang="ro-RO" sz="3200" dirty="0" smtClean="0"/>
              <a:t>folosind</a:t>
            </a:r>
            <a:r>
              <a:rPr sz="3200" dirty="0" smtClean="0"/>
              <a:t> </a:t>
            </a:r>
            <a:r>
              <a:rPr sz="3200" dirty="0" err="1"/>
              <a:t>Tehnici</a:t>
            </a:r>
            <a:r>
              <a:rPr sz="3200" dirty="0"/>
              <a:t> de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667" y="3886200"/>
            <a:ext cx="8588414" cy="1739096"/>
          </a:xfrm>
        </p:spPr>
        <p:txBody>
          <a:bodyPr>
            <a:normAutofit/>
          </a:bodyPr>
          <a:lstStyle/>
          <a:p>
            <a:pPr algn="just"/>
            <a:r>
              <a:rPr lang="ro-RO" sz="2000" b="1" dirty="0" smtClean="0">
                <a:solidFill>
                  <a:schemeClr val="tx1"/>
                </a:solidFill>
              </a:rPr>
              <a:t>Conducator ȘTIINȚIFIC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</a:rPr>
              <a:t>Lect</a:t>
            </a:r>
            <a:r>
              <a:rPr lang="en-US" sz="2000" dirty="0">
                <a:solidFill>
                  <a:schemeClr val="tx1"/>
                </a:solidFill>
              </a:rPr>
              <a:t>. dr. </a:t>
            </a:r>
            <a:r>
              <a:rPr lang="en-US" sz="2000" dirty="0" err="1">
                <a:solidFill>
                  <a:schemeClr val="tx1"/>
                </a:solidFill>
              </a:rPr>
              <a:t>ing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Stelian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Spînu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84748" y="509286"/>
            <a:ext cx="1279481" cy="14815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0800000" flipV="1">
            <a:off x="2492828" y="598521"/>
            <a:ext cx="4365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MSSBX10"/>
              </a:rPr>
              <a:t>Rom</a:t>
            </a:r>
            <a:r>
              <a:rPr lang="ro-RO" sz="1200" dirty="0" smtClean="0">
                <a:latin typeface="CMSSBX10"/>
              </a:rPr>
              <a:t>â</a:t>
            </a:r>
            <a:r>
              <a:rPr lang="en-US" sz="1200" dirty="0" err="1" smtClean="0">
                <a:latin typeface="CMSSBX10"/>
              </a:rPr>
              <a:t>nia</a:t>
            </a:r>
            <a:endParaRPr lang="en-US" sz="1200" dirty="0">
              <a:latin typeface="CMSSBX10"/>
            </a:endParaRPr>
          </a:p>
          <a:p>
            <a:r>
              <a:rPr lang="pl-PL" sz="1200" dirty="0">
                <a:latin typeface="CMSSBX10"/>
              </a:rPr>
              <a:t>Ministerul </a:t>
            </a:r>
            <a:r>
              <a:rPr lang="pl-PL" sz="1200" dirty="0" smtClean="0">
                <a:latin typeface="CMSSBX10"/>
              </a:rPr>
              <a:t>Apărării Naționale</a:t>
            </a:r>
            <a:endParaRPr lang="pl-PL" sz="1200" dirty="0">
              <a:latin typeface="CMSSBX10"/>
            </a:endParaRPr>
          </a:p>
          <a:p>
            <a:r>
              <a:rPr lang="en-US" sz="1200" dirty="0">
                <a:latin typeface="CMSSBX10"/>
              </a:rPr>
              <a:t>Academia </a:t>
            </a:r>
            <a:r>
              <a:rPr lang="en-US" sz="1200" dirty="0" err="1" smtClean="0">
                <a:latin typeface="CMSSBX10"/>
              </a:rPr>
              <a:t>Tehnic</a:t>
            </a:r>
            <a:r>
              <a:rPr lang="ro-RO" sz="1200" dirty="0" smtClean="0">
                <a:latin typeface="CMSSBX10"/>
              </a:rPr>
              <a:t>ă</a:t>
            </a:r>
            <a:r>
              <a:rPr lang="en-US" sz="1200" dirty="0" smtClean="0">
                <a:latin typeface="CMSSBX10"/>
              </a:rPr>
              <a:t> </a:t>
            </a:r>
            <a:r>
              <a:rPr lang="en-US" sz="1200" dirty="0" err="1" smtClean="0">
                <a:latin typeface="CMSSBX10"/>
              </a:rPr>
              <a:t>Militar</a:t>
            </a:r>
            <a:r>
              <a:rPr lang="ro-RO" sz="1200" dirty="0" smtClean="0">
                <a:latin typeface="CMSSBX10"/>
              </a:rPr>
              <a:t>ă</a:t>
            </a:r>
            <a:r>
              <a:rPr lang="en-US" sz="1200" dirty="0" smtClean="0">
                <a:latin typeface="CMSSBX10"/>
              </a:rPr>
              <a:t> </a:t>
            </a:r>
            <a:r>
              <a:rPr lang="en-US" sz="1200" dirty="0">
                <a:latin typeface="CMSSBX10"/>
              </a:rPr>
              <a:t>”Ferdinand </a:t>
            </a:r>
            <a:r>
              <a:rPr lang="en-US" sz="1200" dirty="0" smtClean="0">
                <a:latin typeface="CMSSBX10"/>
              </a:rPr>
              <a:t>I”</a:t>
            </a:r>
            <a:endParaRPr lang="ro-RO" sz="1200" dirty="0" smtClean="0">
              <a:latin typeface="CMSSBX10"/>
            </a:endParaRPr>
          </a:p>
          <a:p>
            <a:endParaRPr lang="en-US" sz="1200" dirty="0">
              <a:latin typeface="CMSSBX10"/>
            </a:endParaRPr>
          </a:p>
          <a:p>
            <a:r>
              <a:rPr lang="en-US" sz="1200" dirty="0" err="1">
                <a:latin typeface="CMSSBX10"/>
              </a:rPr>
              <a:t>Facultatea</a:t>
            </a:r>
            <a:r>
              <a:rPr lang="en-US" sz="1200" dirty="0">
                <a:latin typeface="CMSSBX10"/>
              </a:rPr>
              <a:t> de </a:t>
            </a:r>
            <a:r>
              <a:rPr lang="en-US" sz="1200" dirty="0" err="1">
                <a:latin typeface="CMSSBX10"/>
              </a:rPr>
              <a:t>Sisteme</a:t>
            </a:r>
            <a:r>
              <a:rPr lang="en-US" sz="1200" dirty="0">
                <a:latin typeface="CMSSBX10"/>
              </a:rPr>
              <a:t> </a:t>
            </a:r>
            <a:r>
              <a:rPr lang="en-US" sz="1200" dirty="0" err="1">
                <a:latin typeface="CMSSBX10"/>
              </a:rPr>
              <a:t>Informatice</a:t>
            </a:r>
            <a:r>
              <a:rPr lang="en-US" sz="1200" dirty="0">
                <a:latin typeface="CMSSBX10"/>
              </a:rPr>
              <a:t> </a:t>
            </a:r>
            <a:r>
              <a:rPr lang="en-US" sz="1200" dirty="0" err="1" smtClean="0">
                <a:latin typeface="CMSSBX10"/>
              </a:rPr>
              <a:t>si</a:t>
            </a:r>
            <a:r>
              <a:rPr lang="en-US" sz="1200" dirty="0" smtClean="0">
                <a:latin typeface="CMSSBX10"/>
              </a:rPr>
              <a:t> </a:t>
            </a:r>
            <a:r>
              <a:rPr lang="en-US" sz="1200" dirty="0">
                <a:latin typeface="CMSSBX10"/>
              </a:rPr>
              <a:t>Securitate </a:t>
            </a:r>
            <a:r>
              <a:rPr lang="en-US" sz="1200" dirty="0" err="1" smtClean="0">
                <a:latin typeface="CMSSBX10"/>
              </a:rPr>
              <a:t>Cibernetic</a:t>
            </a:r>
            <a:r>
              <a:rPr lang="ro-RO" sz="1200" dirty="0" smtClean="0">
                <a:latin typeface="CMSSBX10"/>
              </a:rPr>
              <a:t>ă</a:t>
            </a:r>
            <a:endParaRPr lang="en-US" sz="1200" dirty="0">
              <a:latin typeface="CMSSBX10"/>
            </a:endParaRPr>
          </a:p>
          <a:p>
            <a:r>
              <a:rPr lang="en-US" sz="1200" dirty="0" err="1">
                <a:latin typeface="CMSSBX10"/>
              </a:rPr>
              <a:t>Ingineria</a:t>
            </a:r>
            <a:r>
              <a:rPr lang="en-US" sz="1200" dirty="0">
                <a:latin typeface="CMSSBX10"/>
              </a:rPr>
              <a:t> </a:t>
            </a:r>
            <a:r>
              <a:rPr lang="ro-RO" sz="1200" dirty="0" smtClean="0">
                <a:latin typeface="CMSSBX10"/>
              </a:rPr>
              <a:t>și</a:t>
            </a:r>
            <a:r>
              <a:rPr lang="it-IT" sz="1200" dirty="0" smtClean="0">
                <a:latin typeface="CMSSBX10"/>
              </a:rPr>
              <a:t> </a:t>
            </a:r>
            <a:r>
              <a:rPr lang="it-IT" sz="1200" dirty="0">
                <a:latin typeface="CMSSBX10"/>
              </a:rPr>
              <a:t>Securitatea Sistemelor Informatice Militare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 rot="10800000" flipV="1">
            <a:off x="2492827" y="3980835"/>
            <a:ext cx="6431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o-RO" sz="2000" b="1" dirty="0"/>
              <a:t>Absolvent</a:t>
            </a:r>
            <a:r>
              <a:rPr lang="ro-RO" sz="2000" dirty="0"/>
              <a:t> </a:t>
            </a:r>
          </a:p>
          <a:p>
            <a:pPr algn="r"/>
            <a:r>
              <a:rPr lang="ro-RO" sz="2000" dirty="0"/>
              <a:t>Banu Ion</a:t>
            </a:r>
          </a:p>
        </p:txBody>
      </p:sp>
      <p:sp>
        <p:nvSpPr>
          <p:cNvPr id="12" name="Rectangle 11"/>
          <p:cNvSpPr/>
          <p:nvPr/>
        </p:nvSpPr>
        <p:spPr>
          <a:xfrm rot="10800000" flipV="1">
            <a:off x="3078866" y="5486168"/>
            <a:ext cx="2963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București</a:t>
            </a:r>
            <a:endParaRPr lang="en-US" dirty="0"/>
          </a:p>
          <a:p>
            <a:pPr algn="ctr"/>
            <a:r>
              <a:rPr lang="en-US" dirty="0" smtClean="0"/>
              <a:t>202</a:t>
            </a:r>
            <a:r>
              <a:rPr lang="ro-RO" dirty="0" smtClean="0"/>
              <a:t>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1430"/>
            <a:ext cx="7772400" cy="1320799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Filtrare</a:t>
            </a:r>
            <a:r>
              <a:rPr lang="en-US" sz="4000" dirty="0"/>
              <a:t> </a:t>
            </a:r>
            <a:r>
              <a:rPr lang="en-US" sz="4000" dirty="0" err="1"/>
              <a:t>pe</a:t>
            </a:r>
            <a:r>
              <a:rPr lang="en-US" sz="4000" dirty="0"/>
              <a:t> </a:t>
            </a:r>
            <a:r>
              <a:rPr lang="en-US" sz="4000" dirty="0" err="1"/>
              <a:t>baza</a:t>
            </a:r>
            <a:r>
              <a:rPr lang="en-US" sz="4000" dirty="0"/>
              <a:t> de </a:t>
            </a:r>
            <a:r>
              <a:rPr lang="en-US" sz="4000" dirty="0" err="1"/>
              <a:t>continut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/>
              <a:t>Similaritate</a:t>
            </a:r>
            <a:r>
              <a:rPr lang="en-US" sz="4000" dirty="0"/>
              <a:t> </a:t>
            </a:r>
            <a:r>
              <a:rPr lang="en-US" sz="4000" dirty="0" err="1"/>
              <a:t>Cosinus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371600" y="5638799"/>
            <a:ext cx="6400800" cy="820057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065" y="1611086"/>
            <a:ext cx="1409119" cy="4648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315901"/>
              </p:ext>
            </p:extLst>
          </p:nvPr>
        </p:nvGraphicFramePr>
        <p:xfrm>
          <a:off x="457200" y="1926771"/>
          <a:ext cx="6738257" cy="3494315"/>
        </p:xfrm>
        <a:graphic>
          <a:graphicData uri="http://schemas.openxmlformats.org/drawingml/2006/table">
            <a:tbl>
              <a:tblPr/>
              <a:tblGrid>
                <a:gridCol w="6738257">
                  <a:extLst>
                    <a:ext uri="{9D8B030D-6E8A-4147-A177-3AD203B41FA5}">
                      <a16:colId xmlns:a16="http://schemas.microsoft.com/office/drawing/2014/main" val="683544525"/>
                    </a:ext>
                  </a:extLst>
                </a:gridCol>
              </a:tblGrid>
              <a:tr h="3494315">
                <a:tc>
                  <a:txBody>
                    <a:bodyPr/>
                    <a:lstStyle/>
                    <a:p>
                      <a:r>
                        <a:rPr lang="en-US" sz="2400" b="1" dirty="0"/>
                        <a:t>Poster </a:t>
                      </a:r>
                      <a:r>
                        <a:rPr lang="en-US" sz="2400" b="1" dirty="0" smtClean="0"/>
                        <a:t>image-</a:t>
                      </a:r>
                      <a:r>
                        <a:rPr lang="en-US" sz="2400" dirty="0" smtClean="0"/>
                        <a:t>Flask </a:t>
                      </a:r>
                      <a:r>
                        <a:rPr lang="en-US" sz="2400" dirty="0" err="1" smtClean="0"/>
                        <a:t>primește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fișierul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poster_image</a:t>
                      </a:r>
                      <a:endParaRPr lang="en-US" sz="2400" dirty="0" smtClean="0"/>
                    </a:p>
                    <a:p>
                      <a:r>
                        <a:rPr lang="en-US" sz="2400" b="1" dirty="0" smtClean="0"/>
                        <a:t>OCR title</a:t>
                      </a:r>
                      <a:r>
                        <a:rPr lang="en-US" sz="2400" dirty="0" smtClean="0"/>
                        <a:t>-</a:t>
                      </a:r>
                      <a:r>
                        <a:rPr lang="en-US" sz="2400" dirty="0" err="1" smtClean="0"/>
                        <a:t>ocr_title</a:t>
                      </a:r>
                      <a:r>
                        <a:rPr lang="en-US" sz="2400" dirty="0" smtClean="0"/>
                        <a:t>() </a:t>
                      </a:r>
                      <a:r>
                        <a:rPr lang="en-US" sz="2400" dirty="0" err="1" smtClean="0"/>
                        <a:t>extrage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titlul</a:t>
                      </a:r>
                      <a:r>
                        <a:rPr lang="en-US" sz="2400" dirty="0" smtClean="0"/>
                        <a:t>;</a:t>
                      </a:r>
                    </a:p>
                    <a:p>
                      <a:r>
                        <a:rPr lang="en-US" sz="2400" b="1" dirty="0" smtClean="0"/>
                        <a:t>GPRE genre CNN-</a:t>
                      </a:r>
                      <a:r>
                        <a:rPr lang="en-US" sz="2400" dirty="0" err="1" smtClean="0"/>
                        <a:t>modelul</a:t>
                      </a:r>
                      <a:r>
                        <a:rPr lang="en-US" sz="2400" dirty="0" smtClean="0"/>
                        <a:t> GPRE ≈ </a:t>
                      </a:r>
                      <a:r>
                        <a:rPr lang="en-US" sz="2400" i="1" dirty="0" smtClean="0"/>
                        <a:t>Convolutional Net</a:t>
                      </a:r>
                      <a:r>
                        <a:rPr lang="en-US" sz="2400" dirty="0" smtClean="0"/>
                        <a:t> → vector de </a:t>
                      </a:r>
                      <a:r>
                        <a:rPr lang="en-US" sz="2400" dirty="0" err="1" smtClean="0"/>
                        <a:t>probabilităţi</a:t>
                      </a:r>
                      <a:r>
                        <a:rPr lang="en-US" sz="2400" dirty="0" smtClean="0"/>
                        <a:t> gen </a:t>
                      </a:r>
                      <a:endParaRPr lang="en-US" sz="2400" b="1" dirty="0" smtClean="0"/>
                    </a:p>
                    <a:p>
                      <a:r>
                        <a:rPr lang="en-US" sz="2400" b="1" dirty="0" smtClean="0"/>
                        <a:t>Build query-</a:t>
                      </a:r>
                      <a:r>
                        <a:rPr lang="en-US" sz="2400" b="0" dirty="0" err="1" smtClean="0"/>
                        <a:t>Titlu</a:t>
                      </a:r>
                      <a:r>
                        <a:rPr lang="en-US" sz="2400" b="0" dirty="0" smtClean="0"/>
                        <a:t> </a:t>
                      </a:r>
                      <a:r>
                        <a:rPr lang="en-US" sz="2400" b="0" dirty="0" err="1" smtClean="0"/>
                        <a:t>detectat</a:t>
                      </a:r>
                      <a:r>
                        <a:rPr lang="en-US" sz="2400" b="0" dirty="0" smtClean="0"/>
                        <a:t> + </a:t>
                      </a:r>
                      <a:r>
                        <a:rPr lang="en-US" sz="2400" b="0" dirty="0" err="1" smtClean="0"/>
                        <a:t>genuri</a:t>
                      </a:r>
                      <a:r>
                        <a:rPr lang="en-US" sz="2400" b="0" dirty="0" smtClean="0"/>
                        <a:t> </a:t>
                      </a:r>
                      <a:r>
                        <a:rPr lang="en-US" sz="2400" dirty="0" smtClean="0"/>
                        <a:t>→ </a:t>
                      </a:r>
                      <a:r>
                        <a:rPr lang="en-US" sz="2400" dirty="0" err="1" smtClean="0"/>
                        <a:t>şir</a:t>
                      </a:r>
                      <a:r>
                        <a:rPr lang="en-US" sz="2400" dirty="0" smtClean="0"/>
                        <a:t> de </a:t>
                      </a:r>
                      <a:r>
                        <a:rPr lang="en-US" sz="2400" dirty="0" err="1" smtClean="0"/>
                        <a:t>căutare</a:t>
                      </a:r>
                      <a:endParaRPr lang="en-US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516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38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8344"/>
            <a:ext cx="7209971" cy="1146628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Filtrare</a:t>
            </a:r>
            <a:r>
              <a:rPr lang="en-US" sz="3600" dirty="0"/>
              <a:t> </a:t>
            </a:r>
            <a:r>
              <a:rPr lang="en-US" sz="3600" dirty="0" err="1"/>
              <a:t>pe</a:t>
            </a:r>
            <a:r>
              <a:rPr lang="en-US" sz="3600" dirty="0"/>
              <a:t> </a:t>
            </a:r>
            <a:r>
              <a:rPr lang="en-US" sz="3600" dirty="0" err="1"/>
              <a:t>baza</a:t>
            </a:r>
            <a:r>
              <a:rPr lang="en-US" sz="3600" dirty="0"/>
              <a:t> de </a:t>
            </a:r>
            <a:r>
              <a:rPr lang="en-US" sz="3600" dirty="0" err="1"/>
              <a:t>continut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BERT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857" y="1959430"/>
            <a:ext cx="8001000" cy="4093028"/>
          </a:xfrm>
        </p:spPr>
        <p:txBody>
          <a:bodyPr>
            <a:normAutofit/>
          </a:bodyPr>
          <a:lstStyle/>
          <a:p>
            <a:pPr marL="285750" lvl="0" indent="-285750" algn="l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schemeClr val="tx1"/>
                </a:solidFill>
              </a:rPr>
              <a:t>Comparam nu doar cuvinte, ci </a:t>
            </a:r>
            <a:r>
              <a:rPr lang="pt-BR" sz="2000" i="1" dirty="0">
                <a:solidFill>
                  <a:schemeClr val="tx1"/>
                </a:solidFill>
              </a:rPr>
              <a:t>semnificații</a:t>
            </a:r>
            <a:r>
              <a:rPr lang="pt-BR" sz="2000" dirty="0">
                <a:solidFill>
                  <a:schemeClr val="tx1"/>
                </a:solidFill>
              </a:rPr>
              <a:t>: sinonime, sensuri,expresii ,idei și context gramatical.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Sinonime</a:t>
            </a:r>
            <a:r>
              <a:rPr lang="en-US" sz="2000" dirty="0">
                <a:solidFill>
                  <a:schemeClr val="tx1"/>
                </a:solidFill>
              </a:rPr>
              <a:t>: film” ≠ „movie” (zero </a:t>
            </a:r>
            <a:r>
              <a:rPr lang="en-US" sz="2000" dirty="0" err="1">
                <a:solidFill>
                  <a:schemeClr val="tx1"/>
                </a:solidFill>
              </a:rPr>
              <a:t>suprapunere</a:t>
            </a:r>
            <a:r>
              <a:rPr lang="en-US" sz="2000" dirty="0">
                <a:solidFill>
                  <a:schemeClr val="tx1"/>
                </a:solidFill>
              </a:rPr>
              <a:t>)-&gt;</a:t>
            </a:r>
            <a:r>
              <a:rPr lang="en-US" sz="2000" dirty="0" err="1">
                <a:solidFill>
                  <a:schemeClr val="tx1"/>
                </a:solidFill>
              </a:rPr>
              <a:t>Vectorii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sunt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aproape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paraleli</a:t>
            </a:r>
            <a:r>
              <a:rPr lang="en-US" sz="2000" dirty="0">
                <a:solidFill>
                  <a:schemeClr val="tx1"/>
                </a:solidFill>
              </a:rPr>
              <a:t> → </a:t>
            </a:r>
            <a:r>
              <a:rPr lang="en-US" sz="2000" dirty="0" err="1">
                <a:solidFill>
                  <a:schemeClr val="tx1"/>
                </a:solidFill>
              </a:rPr>
              <a:t>scor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cosinus</a:t>
            </a:r>
            <a:r>
              <a:rPr lang="en-US" sz="2000" dirty="0">
                <a:solidFill>
                  <a:schemeClr val="tx1"/>
                </a:solidFill>
              </a:rPr>
              <a:t> mare.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</a:rPr>
              <a:t>Polisemie</a:t>
            </a:r>
            <a:r>
              <a:rPr lang="en-US" sz="2000" dirty="0">
                <a:solidFill>
                  <a:schemeClr val="tx1"/>
                </a:solidFill>
              </a:rPr>
              <a:t>: „bank” (mal / </a:t>
            </a:r>
            <a:r>
              <a:rPr lang="en-US" sz="2000" dirty="0" err="1">
                <a:solidFill>
                  <a:schemeClr val="tx1"/>
                </a:solidFill>
              </a:rPr>
              <a:t>bancă</a:t>
            </a:r>
            <a:r>
              <a:rPr lang="en-US" sz="2000" dirty="0">
                <a:solidFill>
                  <a:schemeClr val="tx1"/>
                </a:solidFill>
              </a:rPr>
              <a:t>) = </a:t>
            </a:r>
            <a:r>
              <a:rPr lang="en-US" sz="2000" dirty="0" err="1">
                <a:solidFill>
                  <a:schemeClr val="tx1"/>
                </a:solidFill>
              </a:rPr>
              <a:t>același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cuvânt</a:t>
            </a:r>
            <a:r>
              <a:rPr lang="en-US" sz="2000" dirty="0">
                <a:solidFill>
                  <a:schemeClr val="tx1"/>
                </a:solidFill>
              </a:rPr>
              <a:t> ⇒ </a:t>
            </a:r>
            <a:r>
              <a:rPr lang="en-US" sz="2000" dirty="0" err="1">
                <a:solidFill>
                  <a:schemeClr val="tx1"/>
                </a:solidFill>
              </a:rPr>
              <a:t>ambiguu</a:t>
            </a:r>
            <a:r>
              <a:rPr lang="en-US" sz="2000" dirty="0">
                <a:solidFill>
                  <a:schemeClr val="tx1"/>
                </a:solidFill>
              </a:rPr>
              <a:t>-&gt;</a:t>
            </a:r>
            <a:r>
              <a:rPr lang="en-US" sz="2000" dirty="0" err="1">
                <a:solidFill>
                  <a:schemeClr val="tx1"/>
                </a:solidFill>
              </a:rPr>
              <a:t>Contextul</a:t>
            </a:r>
            <a:r>
              <a:rPr lang="en-US" sz="2000" dirty="0">
                <a:solidFill>
                  <a:schemeClr val="tx1"/>
                </a:solidFill>
              </a:rPr>
              <a:t> decide </a:t>
            </a:r>
            <a:r>
              <a:rPr lang="en-US" sz="2000" dirty="0" err="1">
                <a:solidFill>
                  <a:schemeClr val="tx1"/>
                </a:solidFill>
              </a:rPr>
              <a:t>semantica</a:t>
            </a:r>
            <a:r>
              <a:rPr lang="en-US" sz="2000" dirty="0">
                <a:solidFill>
                  <a:schemeClr val="tx1"/>
                </a:solidFill>
              </a:rPr>
              <a:t>: „river bank” vs „investment bank”.</a:t>
            </a:r>
          </a:p>
        </p:txBody>
      </p:sp>
    </p:spTree>
    <p:extLst>
      <p:ext uri="{BB962C8B-B14F-4D97-AF65-F5344CB8AC3E}">
        <p14:creationId xmlns:p14="http://schemas.microsoft.com/office/powerpoint/2010/main" val="20527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40971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Filtrare</a:t>
            </a:r>
            <a:r>
              <a:rPr lang="en-US" b="1" dirty="0"/>
              <a:t> </a:t>
            </a:r>
            <a:r>
              <a:rPr lang="en-US" b="1" dirty="0" err="1"/>
              <a:t>colaborativă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SVD-</a:t>
            </a:r>
            <a:r>
              <a:rPr lang="en-US" dirty="0"/>
              <a:t> Singular Value Decomposition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79271"/>
            <a:ext cx="7886700" cy="3812931"/>
          </a:xfrm>
          <a:prstGeom prst="rect">
            <a:avLst/>
          </a:prstGeom>
          <a:blipFill>
            <a:blip r:embed="rId3">
              <a:alphaModFix amt="15000"/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2229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err="1"/>
              <a:t>Filtrare</a:t>
            </a:r>
            <a:r>
              <a:rPr lang="en-US" b="1" dirty="0"/>
              <a:t> </a:t>
            </a:r>
            <a:r>
              <a:rPr lang="en-US" b="1" dirty="0" err="1"/>
              <a:t>colaborativă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SVD-</a:t>
            </a:r>
            <a:r>
              <a:rPr lang="en-US" dirty="0"/>
              <a:t> Singular Value Decomposition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359" y="1840837"/>
            <a:ext cx="7407282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972"/>
            <a:ext cx="7772400" cy="167640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Filtrare</a:t>
            </a:r>
            <a:r>
              <a:rPr lang="en-US" sz="3200" b="1" dirty="0"/>
              <a:t> </a:t>
            </a:r>
            <a:r>
              <a:rPr lang="en-US" sz="3200" b="1" dirty="0" err="1"/>
              <a:t>colaborativă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SVD-</a:t>
            </a:r>
            <a:r>
              <a:rPr lang="en-US" sz="3200" dirty="0"/>
              <a:t> Singular Value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429"/>
            <a:ext cx="4335576" cy="4387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76" y="2392911"/>
            <a:ext cx="4644359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942"/>
            <a:ext cx="7772400" cy="115388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Filtrare</a:t>
            </a:r>
            <a:r>
              <a:rPr lang="en-US" sz="3200" b="1" dirty="0"/>
              <a:t> </a:t>
            </a:r>
            <a:r>
              <a:rPr lang="en-US" sz="3200" b="1" dirty="0" err="1"/>
              <a:t>colaborativă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>KNN, </a:t>
            </a:r>
            <a:r>
              <a:rPr lang="en-US" sz="3200" b="1" dirty="0" err="1" smtClean="0"/>
              <a:t>Medie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Ponderata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2" y="5209132"/>
            <a:ext cx="8131628" cy="1082811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KNN </a:t>
            </a:r>
            <a:r>
              <a:rPr lang="en-US" sz="1600" dirty="0" err="1">
                <a:solidFill>
                  <a:schemeClr val="tx1"/>
                </a:solidFill>
              </a:rPr>
              <a:t>caută</a:t>
            </a:r>
            <a:r>
              <a:rPr lang="en-US" sz="1600" dirty="0">
                <a:solidFill>
                  <a:schemeClr val="tx1"/>
                </a:solidFill>
              </a:rPr>
              <a:t> un </a:t>
            </a:r>
            <a:r>
              <a:rPr lang="en-US" sz="1600" dirty="0" err="1">
                <a:solidFill>
                  <a:schemeClr val="tx1"/>
                </a:solidFill>
              </a:rPr>
              <a:t>număr</a:t>
            </a:r>
            <a:r>
              <a:rPr lang="en-US" sz="1600" dirty="0">
                <a:solidFill>
                  <a:schemeClr val="tx1"/>
                </a:solidFill>
              </a:rPr>
              <a:t> fix de </a:t>
            </a:r>
            <a:r>
              <a:rPr lang="en-US" sz="1600" dirty="0" err="1">
                <a:solidFill>
                  <a:schemeClr val="tx1"/>
                </a:solidFill>
              </a:rPr>
              <a:t>vecini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similari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și</a:t>
            </a:r>
            <a:r>
              <a:rPr lang="en-US" sz="1600" dirty="0">
                <a:solidFill>
                  <a:schemeClr val="tx1"/>
                </a:solidFill>
              </a:rPr>
              <a:t> face o </a:t>
            </a:r>
            <a:r>
              <a:rPr lang="en-US" sz="1600" dirty="0" err="1">
                <a:solidFill>
                  <a:schemeClr val="tx1"/>
                </a:solidFill>
              </a:rPr>
              <a:t>medie</a:t>
            </a:r>
            <a:r>
              <a:rPr lang="en-US" sz="1600" dirty="0">
                <a:solidFill>
                  <a:schemeClr val="tx1"/>
                </a:solidFill>
              </a:rPr>
              <a:t> (de </a:t>
            </a:r>
            <a:r>
              <a:rPr lang="en-US" sz="1600" dirty="0" err="1">
                <a:solidFill>
                  <a:schemeClr val="tx1"/>
                </a:solidFill>
              </a:rPr>
              <a:t>obicei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ponderată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pe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ratingurile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lor</a:t>
            </a:r>
            <a:r>
              <a:rPr lang="en-US" sz="1600" dirty="0">
                <a:solidFill>
                  <a:schemeClr val="tx1"/>
                </a:solidFill>
              </a:rPr>
              <a:t>. Media </a:t>
            </a:r>
            <a:r>
              <a:rPr lang="en-US" sz="1600" dirty="0" err="1">
                <a:solidFill>
                  <a:schemeClr val="tx1"/>
                </a:solidFill>
              </a:rPr>
              <a:t>ponderată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poate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folosi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toți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vecinii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relevanți</a:t>
            </a:r>
            <a:r>
              <a:rPr lang="en-US" sz="1600" dirty="0">
                <a:solidFill>
                  <a:schemeClr val="tx1"/>
                </a:solidFill>
              </a:rPr>
              <a:t>, nu </a:t>
            </a:r>
            <a:r>
              <a:rPr lang="en-US" sz="1600" dirty="0" err="1">
                <a:solidFill>
                  <a:schemeClr val="tx1"/>
                </a:solidFill>
              </a:rPr>
              <a:t>doar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apropiați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și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multă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greutate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celor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similari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8" y="1638619"/>
            <a:ext cx="8164286" cy="34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1"/>
            <a:ext cx="7772400" cy="1230085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Filtrare</a:t>
            </a:r>
            <a:r>
              <a:rPr lang="en-US" sz="3200" b="1" dirty="0"/>
              <a:t> </a:t>
            </a:r>
            <a:r>
              <a:rPr lang="en-US" sz="3200" b="1" dirty="0" err="1" smtClean="0"/>
              <a:t>colaborativă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Click-</a:t>
            </a:r>
            <a:r>
              <a:rPr lang="en-US" sz="3200" b="1" dirty="0" err="1" smtClean="0"/>
              <a:t>uri</a:t>
            </a:r>
            <a:endParaRPr lang="en-US" sz="3200" dirty="0"/>
          </a:p>
        </p:txBody>
      </p:sp>
      <p:sp>
        <p:nvSpPr>
          <p:cNvPr id="15" name="Rectangle 9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0563" y="2072201"/>
            <a:ext cx="82380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de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zile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×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de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interacțiuni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⇒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scor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ponderat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cât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implicat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userul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cu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acel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film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Toți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acești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scoruri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merg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într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-o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matrice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User × Film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care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apoi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se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descompune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cu SVD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SVD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scoate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tiparele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ascunse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tipuri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filme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preferă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fiecare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user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factori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latenți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cât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 „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reprezentative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”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sunt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filmele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4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8857"/>
            <a:ext cx="7772400" cy="1023257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Filtrare</a:t>
            </a:r>
            <a:r>
              <a:rPr lang="en-US" sz="3200" b="1" dirty="0"/>
              <a:t> </a:t>
            </a:r>
            <a:r>
              <a:rPr lang="en-US" sz="3200" b="1" dirty="0" err="1"/>
              <a:t>colaborativă</a:t>
            </a:r>
            <a:r>
              <a:rPr lang="en-US" sz="3200" b="1" dirty="0"/>
              <a:t> </a:t>
            </a: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>MLP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058" y="1426029"/>
            <a:ext cx="4789714" cy="421277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</a:rPr>
              <a:t>Embedding‑</a:t>
            </a:r>
            <a:r>
              <a:rPr lang="en-US" sz="1800" b="1" dirty="0" err="1">
                <a:solidFill>
                  <a:schemeClr val="tx1"/>
                </a:solidFill>
              </a:rPr>
              <a:t>ul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transformă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fiecare</a:t>
            </a:r>
            <a:r>
              <a:rPr lang="en-US" sz="1800" dirty="0">
                <a:solidFill>
                  <a:schemeClr val="tx1"/>
                </a:solidFill>
              </a:rPr>
              <a:t> ID </a:t>
            </a:r>
            <a:r>
              <a:rPr lang="en-US" sz="1800" dirty="0" err="1">
                <a:solidFill>
                  <a:schemeClr val="tx1"/>
                </a:solidFill>
              </a:rPr>
              <a:t>într</a:t>
            </a:r>
            <a:r>
              <a:rPr lang="en-US" sz="1800" dirty="0">
                <a:solidFill>
                  <a:schemeClr val="tx1"/>
                </a:solidFill>
              </a:rPr>
              <a:t>‑un vector dens de </a:t>
            </a:r>
            <a:r>
              <a:rPr lang="en-US" sz="1800" b="1" dirty="0">
                <a:solidFill>
                  <a:schemeClr val="tx1"/>
                </a:solidFill>
              </a:rPr>
              <a:t>50 de </a:t>
            </a:r>
            <a:r>
              <a:rPr lang="en-US" sz="1800" b="1" dirty="0" err="1">
                <a:solidFill>
                  <a:schemeClr val="tx1"/>
                </a:solidFill>
              </a:rPr>
              <a:t>dimensiuni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• </a:t>
            </a:r>
            <a:r>
              <a:rPr lang="en-US" sz="1800" dirty="0" err="1">
                <a:solidFill>
                  <a:schemeClr val="tx1"/>
                </a:solidFill>
              </a:rPr>
              <a:t>pentru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utilizatori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• </a:t>
            </a:r>
            <a:r>
              <a:rPr lang="en-US" sz="1800" dirty="0" err="1">
                <a:solidFill>
                  <a:schemeClr val="tx1"/>
                </a:solidFill>
              </a:rPr>
              <a:t>pentru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filme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1"/>
                </a:solidFill>
              </a:rPr>
              <a:t>Dense</a:t>
            </a:r>
            <a:r>
              <a:rPr lang="en-US" sz="1800" b="1" dirty="0">
                <a:solidFill>
                  <a:schemeClr val="tx1"/>
                </a:solidFill>
              </a:rPr>
              <a:t> 128 </a:t>
            </a:r>
            <a:r>
              <a:rPr lang="en-US" sz="1800" b="1" dirty="0" err="1" smtClean="0">
                <a:solidFill>
                  <a:schemeClr val="tx1"/>
                </a:solidFill>
              </a:rPr>
              <a:t>ReLU</a:t>
            </a:r>
            <a:r>
              <a:rPr lang="en-US" sz="1800" b="1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un </a:t>
            </a:r>
            <a:r>
              <a:rPr lang="en-US" sz="1800" dirty="0" err="1">
                <a:solidFill>
                  <a:schemeClr val="tx1"/>
                </a:solidFill>
              </a:rPr>
              <a:t>strat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complet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conectat</a:t>
            </a:r>
            <a:r>
              <a:rPr lang="en-US" sz="1800" dirty="0">
                <a:solidFill>
                  <a:schemeClr val="tx1"/>
                </a:solidFill>
              </a:rPr>
              <a:t> cu 128 </a:t>
            </a:r>
            <a:r>
              <a:rPr lang="en-US" sz="1800" dirty="0" err="1">
                <a:solidFill>
                  <a:schemeClr val="tx1"/>
                </a:solidFill>
              </a:rPr>
              <a:t>neuroni</a:t>
            </a:r>
            <a:r>
              <a:rPr lang="en-US" sz="1800" dirty="0">
                <a:solidFill>
                  <a:schemeClr val="tx1"/>
                </a:solidFill>
              </a:rPr>
              <a:t>: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• </a:t>
            </a:r>
            <a:r>
              <a:rPr lang="en-US" sz="1800" dirty="0" err="1">
                <a:solidFill>
                  <a:schemeClr val="tx1"/>
                </a:solidFill>
              </a:rPr>
              <a:t>combină</a:t>
            </a:r>
            <a:r>
              <a:rPr lang="en-US" sz="1800" dirty="0">
                <a:solidFill>
                  <a:schemeClr val="tx1"/>
                </a:solidFill>
              </a:rPr>
              <a:t> non‑</a:t>
            </a:r>
            <a:r>
              <a:rPr lang="en-US" sz="1800" dirty="0" err="1">
                <a:solidFill>
                  <a:schemeClr val="tx1"/>
                </a:solidFill>
              </a:rPr>
              <a:t>liniar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cele</a:t>
            </a:r>
            <a:r>
              <a:rPr lang="en-US" sz="1800" dirty="0">
                <a:solidFill>
                  <a:schemeClr val="tx1"/>
                </a:solidFill>
              </a:rPr>
              <a:t> 100 de </a:t>
            </a:r>
            <a:r>
              <a:rPr lang="en-US" sz="1800" dirty="0" err="1">
                <a:solidFill>
                  <a:schemeClr val="tx1"/>
                </a:solidFill>
              </a:rPr>
              <a:t>caracteristici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• </a:t>
            </a:r>
            <a:r>
              <a:rPr lang="en-US" sz="1800" dirty="0" err="1">
                <a:solidFill>
                  <a:schemeClr val="tx1"/>
                </a:solidFill>
              </a:rPr>
              <a:t>ReLU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păstrează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valori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pozitive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şi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elimină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saturările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permiţând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modelului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înveţe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interacţiuni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complexe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https://sdmntprpolandcentral.oaiusercontent.com/files/00000000-32b0-620a-baee-76fd73bfb18e/raw?se=2025-07-15T07%3A37%3A41Z&amp;sp=r&amp;sv=2024-08-04&amp;sr=b&amp;scid=59dd3617-11da-51d1-832e-043da03874e6&amp;skoid=76024c37-11e2-4c92-aa07-7e519fbe2d0f&amp;sktid=a48cca56-e6da-484e-a814-9c849652bcb3&amp;skt=2025-07-15T05%3A48%3A07Z&amp;ske=2025-07-16T05%3A48%3A07Z&amp;sks=b&amp;skv=2024-08-04&amp;sig=Z8KFNXnazJbRYXpDwMxc3L24s1eh3e/o6uhhRq%2B5xs4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4" y="1328056"/>
            <a:ext cx="3730625" cy="539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0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630"/>
            <a:ext cx="7772400" cy="1262742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Filtrare</a:t>
            </a:r>
            <a:r>
              <a:rPr lang="en-US" b="1" dirty="0"/>
              <a:t> </a:t>
            </a:r>
            <a:r>
              <a:rPr lang="en-US" b="1" dirty="0" err="1" smtClean="0"/>
              <a:t>colaborativă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AutoEncoder</a:t>
            </a:r>
            <a:endParaRPr lang="en-US" dirty="0"/>
          </a:p>
        </p:txBody>
      </p:sp>
      <p:sp>
        <p:nvSpPr>
          <p:cNvPr id="5" name="AutoShape 2" descr="_how_does_it_work.webp"/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55575" y="1523999"/>
            <a:ext cx="4231896" cy="37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</a:rPr>
              <a:t>Blocurile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aurii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dirty="0" err="1">
                <a:solidFill>
                  <a:schemeClr val="tx1"/>
                </a:solidFill>
              </a:rPr>
              <a:t>scăriță</a:t>
            </a:r>
            <a:r>
              <a:rPr lang="en-US" sz="1800" dirty="0" smtClean="0">
                <a:solidFill>
                  <a:schemeClr val="tx1"/>
                </a:solidFill>
              </a:rPr>
              <a:t>): </a:t>
            </a:r>
            <a:r>
              <a:rPr lang="en-US" sz="1800" i="1" dirty="0" err="1">
                <a:solidFill>
                  <a:schemeClr val="tx1"/>
                </a:solidFill>
              </a:rPr>
              <a:t>mbedding</a:t>
            </a:r>
            <a:r>
              <a:rPr lang="en-US" sz="1800" i="1" dirty="0">
                <a:solidFill>
                  <a:schemeClr val="tx1"/>
                </a:solidFill>
              </a:rPr>
              <a:t> user &amp; movie</a:t>
            </a:r>
            <a:r>
              <a:rPr lang="en-US" sz="1800" dirty="0">
                <a:solidFill>
                  <a:schemeClr val="tx1"/>
                </a:solidFill>
              </a:rPr>
              <a:t> – </a:t>
            </a:r>
            <a:r>
              <a:rPr lang="en-US" sz="1800" dirty="0" err="1">
                <a:solidFill>
                  <a:schemeClr val="tx1"/>
                </a:solidFill>
              </a:rPr>
              <a:t>transformă</a:t>
            </a:r>
            <a:r>
              <a:rPr lang="en-US" sz="1800" dirty="0">
                <a:solidFill>
                  <a:schemeClr val="tx1"/>
                </a:solidFill>
              </a:rPr>
              <a:t> ID‑</a:t>
            </a:r>
            <a:r>
              <a:rPr lang="en-US" sz="1800" dirty="0" err="1">
                <a:solidFill>
                  <a:schemeClr val="tx1"/>
                </a:solidFill>
              </a:rPr>
              <a:t>urile</a:t>
            </a:r>
            <a:r>
              <a:rPr lang="en-US" sz="1800" dirty="0">
                <a:solidFill>
                  <a:schemeClr val="tx1"/>
                </a:solidFill>
              </a:rPr>
              <a:t> discrete </a:t>
            </a:r>
            <a:r>
              <a:rPr lang="en-US" sz="1800" dirty="0" err="1">
                <a:solidFill>
                  <a:schemeClr val="tx1"/>
                </a:solidFill>
              </a:rPr>
              <a:t>în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vectori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densi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de 50 </a:t>
            </a:r>
            <a:r>
              <a:rPr lang="en-US" sz="1800" dirty="0" err="1" smtClean="0">
                <a:solidFill>
                  <a:schemeClr val="tx1"/>
                </a:solidFill>
              </a:rPr>
              <a:t>dimensiuni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endParaRPr lang="en-US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 err="1">
                <a:solidFill>
                  <a:schemeClr val="tx1"/>
                </a:solidFill>
              </a:rPr>
              <a:t>Roșu</a:t>
            </a:r>
            <a:r>
              <a:rPr lang="en-US" sz="1800" dirty="0">
                <a:solidFill>
                  <a:schemeClr val="tx1"/>
                </a:solidFill>
              </a:rPr>
              <a:t>–coral (</a:t>
            </a:r>
            <a:r>
              <a:rPr lang="en-US" sz="1800" dirty="0" err="1">
                <a:solidFill>
                  <a:schemeClr val="tx1"/>
                </a:solidFill>
              </a:rPr>
              <a:t>trepte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mici</a:t>
            </a:r>
            <a:r>
              <a:rPr lang="en-US" sz="1800" dirty="0" smtClean="0">
                <a:solidFill>
                  <a:schemeClr val="tx1"/>
                </a:solidFill>
              </a:rPr>
              <a:t>): </a:t>
            </a:r>
            <a:r>
              <a:rPr lang="it-IT" sz="1800" dirty="0">
                <a:solidFill>
                  <a:schemeClr val="tx1"/>
                </a:solidFill>
              </a:rPr>
              <a:t>comprimă la 10 dimensiuni latente, apoi le proiectează înapoi la </a:t>
            </a:r>
            <a:r>
              <a:rPr lang="it-IT" sz="1800" dirty="0" smtClean="0">
                <a:solidFill>
                  <a:schemeClr val="tx1"/>
                </a:solidFill>
              </a:rPr>
              <a:t>50</a:t>
            </a:r>
          </a:p>
          <a:p>
            <a:pPr algn="l"/>
            <a:endParaRPr lang="it-IT" sz="1800" dirty="0">
              <a:solidFill>
                <a:schemeClr val="tx1"/>
              </a:solidFill>
            </a:endParaRPr>
          </a:p>
          <a:p>
            <a:pPr algn="l"/>
            <a:r>
              <a:rPr lang="en-US" sz="1800" dirty="0" err="1">
                <a:solidFill>
                  <a:schemeClr val="tx1"/>
                </a:solidFill>
              </a:rPr>
              <a:t>Bară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turcoaz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lungă</a:t>
            </a:r>
            <a:r>
              <a:rPr lang="en-US" sz="1800" dirty="0" smtClean="0">
                <a:solidFill>
                  <a:schemeClr val="tx1"/>
                </a:solidFill>
              </a:rPr>
              <a:t> : </a:t>
            </a:r>
            <a:r>
              <a:rPr lang="en-US" sz="1800" i="1" dirty="0" smtClean="0">
                <a:solidFill>
                  <a:schemeClr val="tx1"/>
                </a:solidFill>
              </a:rPr>
              <a:t>output </a:t>
            </a:r>
            <a:r>
              <a:rPr lang="en-US" sz="1800" i="1" dirty="0">
                <a:solidFill>
                  <a:schemeClr val="tx1"/>
                </a:solidFill>
              </a:rPr>
              <a:t>scalar</a:t>
            </a:r>
            <a:r>
              <a:rPr lang="en-US" sz="1800" dirty="0">
                <a:solidFill>
                  <a:schemeClr val="tx1"/>
                </a:solidFill>
              </a:rPr>
              <a:t> – </a:t>
            </a:r>
            <a:r>
              <a:rPr lang="en-US" sz="1800" dirty="0" err="1">
                <a:solidFill>
                  <a:schemeClr val="tx1"/>
                </a:solidFill>
              </a:rPr>
              <a:t>scorul</a:t>
            </a:r>
            <a:r>
              <a:rPr lang="en-US" sz="1800" dirty="0">
                <a:solidFill>
                  <a:schemeClr val="tx1"/>
                </a:solidFill>
              </a:rPr>
              <a:t> de rating </a:t>
            </a:r>
            <a:r>
              <a:rPr lang="en-US" sz="1800" dirty="0" err="1">
                <a:solidFill>
                  <a:schemeClr val="tx1"/>
                </a:solidFill>
              </a:rPr>
              <a:t>normalizat</a:t>
            </a:r>
            <a:r>
              <a:rPr lang="en-US" sz="1800" dirty="0">
                <a:solidFill>
                  <a:schemeClr val="tx1"/>
                </a:solidFill>
              </a:rPr>
              <a:t> (</a:t>
            </a:r>
            <a:r>
              <a:rPr lang="en-US" sz="1800" dirty="0" smtClean="0">
                <a:solidFill>
                  <a:schemeClr val="tx1"/>
                </a:solidFill>
              </a:rPr>
              <a:t>0‑1) sigmoid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AutoShape 4" descr="_how_does_it_work.webp"/>
          <p:cNvSpPr>
            <a:spLocks noChangeAspect="1" noChangeArrowheads="1"/>
          </p:cNvSpPr>
          <p:nvPr/>
        </p:nvSpPr>
        <p:spPr bwMode="auto">
          <a:xfrm>
            <a:off x="155574" y="-144463"/>
            <a:ext cx="1967139" cy="19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78" y="1393372"/>
            <a:ext cx="4563608" cy="384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4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Filtrare</a:t>
            </a:r>
            <a:r>
              <a:rPr lang="en-US" b="1" dirty="0"/>
              <a:t> </a:t>
            </a:r>
            <a:r>
              <a:rPr lang="en-US" b="1" dirty="0" err="1" smtClean="0"/>
              <a:t>Hibrid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Combinație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US" sz="2400" b="1" dirty="0"/>
              <a:t>Collaborative Filtering</a:t>
            </a:r>
            <a:r>
              <a:rPr lang="en-US" sz="2400" dirty="0"/>
              <a:t> (CF) – </a:t>
            </a:r>
            <a:r>
              <a:rPr lang="en-US" sz="2400" dirty="0" err="1"/>
              <a:t>învață</a:t>
            </a:r>
            <a:r>
              <a:rPr lang="en-US" sz="2400" dirty="0"/>
              <a:t> din “</a:t>
            </a:r>
            <a:r>
              <a:rPr lang="en-US" sz="2400" dirty="0" err="1"/>
              <a:t>mulțime</a:t>
            </a:r>
            <a:r>
              <a:rPr lang="en-US" sz="2400" dirty="0"/>
              <a:t>” </a:t>
            </a:r>
            <a:br>
              <a:rPr lang="en-US" sz="2400" dirty="0"/>
            </a:br>
            <a:r>
              <a:rPr lang="en-US" sz="2400" dirty="0"/>
              <a:t>• </a:t>
            </a:r>
            <a:r>
              <a:rPr lang="en-US" sz="2400" b="1" dirty="0"/>
              <a:t>Content‑Based</a:t>
            </a:r>
            <a:r>
              <a:rPr lang="en-US" sz="2400" dirty="0"/>
              <a:t> (CB) – </a:t>
            </a:r>
            <a:r>
              <a:rPr lang="en-US" sz="2400" dirty="0" err="1"/>
              <a:t>învață</a:t>
            </a:r>
            <a:r>
              <a:rPr lang="en-US" sz="2400" dirty="0"/>
              <a:t> din </a:t>
            </a:r>
            <a:r>
              <a:rPr lang="en-US" sz="2400" dirty="0" err="1" smtClean="0"/>
              <a:t>caracteristicile</a:t>
            </a:r>
            <a:r>
              <a:rPr lang="en-US" sz="2400" dirty="0" smtClean="0"/>
              <a:t> </a:t>
            </a:r>
            <a:r>
              <a:rPr lang="en-US" sz="2400" dirty="0" err="1" smtClean="0"/>
              <a:t>filmelor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Rezolvă</a:t>
            </a:r>
            <a:r>
              <a:rPr lang="en-US" sz="2400" dirty="0" smtClean="0"/>
              <a:t> </a:t>
            </a:r>
            <a:r>
              <a:rPr lang="en-US" sz="2400" b="1" dirty="0"/>
              <a:t>cold‑start</a:t>
            </a:r>
            <a:r>
              <a:rPr lang="en-US" sz="2400" dirty="0"/>
              <a:t> (</a:t>
            </a:r>
            <a:r>
              <a:rPr lang="en-US" sz="2400" dirty="0" err="1"/>
              <a:t>filme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↔ CB</a:t>
            </a:r>
            <a:r>
              <a:rPr lang="en-US" sz="2400" dirty="0" smtClean="0"/>
              <a:t>)</a:t>
            </a:r>
            <a:endParaRPr lang="ro-RO" sz="2400" dirty="0" smtClean="0"/>
          </a:p>
          <a:p>
            <a:pPr marL="0" indent="0">
              <a:buNone/>
            </a:pPr>
            <a:r>
              <a:rPr lang="ro-RO" sz="2400" dirty="0" smtClean="0"/>
              <a:t>Combinatie liniara</a:t>
            </a:r>
            <a:r>
              <a:rPr lang="en-US" sz="2400" dirty="0" smtClean="0"/>
              <a:t>, </a:t>
            </a:r>
            <a:r>
              <a:rPr lang="en-US" sz="2400" dirty="0" err="1" smtClean="0"/>
              <a:t>unde</a:t>
            </a:r>
            <a:r>
              <a:rPr lang="en-US" sz="2400" dirty="0" smtClean="0"/>
              <a:t> alpha </a:t>
            </a:r>
            <a:r>
              <a:rPr lang="en-US" sz="2400" dirty="0" err="1" smtClean="0"/>
              <a:t>este</a:t>
            </a:r>
            <a:r>
              <a:rPr lang="en-US" sz="2400" dirty="0" smtClean="0"/>
              <a:t> </a:t>
            </a:r>
            <a:r>
              <a:rPr lang="en-US" sz="2400" dirty="0" err="1" smtClean="0"/>
              <a:t>cuprins</a:t>
            </a:r>
            <a:r>
              <a:rPr lang="en-US" sz="2400" dirty="0" smtClean="0"/>
              <a:t> </a:t>
            </a:r>
            <a:r>
              <a:rPr lang="en-US" sz="2400" dirty="0" err="1" smtClean="0"/>
              <a:t>intre</a:t>
            </a:r>
            <a:r>
              <a:rPr lang="en-US" sz="2400" dirty="0" smtClean="0"/>
              <a:t> 0 </a:t>
            </a:r>
            <a:r>
              <a:rPr lang="en-US" sz="2400" dirty="0" err="1" smtClean="0"/>
              <a:t>si</a:t>
            </a:r>
            <a:r>
              <a:rPr lang="en-US" sz="2400" dirty="0" smtClean="0"/>
              <a:t> 1.</a:t>
            </a:r>
            <a:endParaRPr lang="ro-RO" sz="2400" dirty="0"/>
          </a:p>
          <a:p>
            <a:pPr marL="0" indent="0">
              <a:buNone/>
            </a:pPr>
            <a:endParaRPr lang="ro-RO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001294"/>
            <a:ext cx="5096335" cy="7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4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Cuprins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4709"/>
            <a:ext cx="7886700" cy="4672254"/>
          </a:xfrm>
        </p:spPr>
        <p:txBody>
          <a:bodyPr>
            <a:normAutofit lnSpcReduction="10000"/>
          </a:bodyPr>
          <a:lstStyle/>
          <a:p>
            <a:endParaRPr dirty="0"/>
          </a:p>
          <a:p>
            <a:r>
              <a:rPr sz="2400" dirty="0" err="1"/>
              <a:t>Introducere</a:t>
            </a:r>
            <a:r>
              <a:rPr sz="2400" dirty="0"/>
              <a:t> &amp; </a:t>
            </a:r>
            <a:r>
              <a:rPr sz="2400" dirty="0" err="1"/>
              <a:t>Motivație</a:t>
            </a:r>
            <a:endParaRPr sz="2400" dirty="0"/>
          </a:p>
          <a:p>
            <a:r>
              <a:rPr lang="en-US" sz="2400" dirty="0" smtClean="0"/>
              <a:t>Netflix prize</a:t>
            </a:r>
          </a:p>
          <a:p>
            <a:r>
              <a:rPr sz="2400" dirty="0" err="1" smtClean="0"/>
              <a:t>Colectarea</a:t>
            </a:r>
            <a:r>
              <a:rPr sz="2400" dirty="0" smtClean="0"/>
              <a:t> </a:t>
            </a:r>
            <a:r>
              <a:rPr sz="2400" dirty="0" err="1"/>
              <a:t>și</a:t>
            </a:r>
            <a:r>
              <a:rPr sz="2400" dirty="0"/>
              <a:t> </a:t>
            </a:r>
            <a:r>
              <a:rPr sz="2400" dirty="0" err="1"/>
              <a:t>Preprocesarea</a:t>
            </a:r>
            <a:r>
              <a:rPr sz="2400" dirty="0"/>
              <a:t> </a:t>
            </a:r>
            <a:r>
              <a:rPr sz="2400" dirty="0" err="1"/>
              <a:t>Datelor</a:t>
            </a:r>
            <a:endParaRPr sz="2400" dirty="0"/>
          </a:p>
          <a:p>
            <a:r>
              <a:rPr sz="2400" dirty="0" err="1" smtClean="0"/>
              <a:t>Algoritmi</a:t>
            </a:r>
            <a:r>
              <a:rPr sz="2400" dirty="0" smtClean="0"/>
              <a:t> </a:t>
            </a:r>
            <a:r>
              <a:rPr sz="2400" dirty="0"/>
              <a:t>de </a:t>
            </a:r>
            <a:r>
              <a:rPr sz="2400" dirty="0" err="1" smtClean="0"/>
              <a:t>Recomandare</a:t>
            </a:r>
            <a:r>
              <a:rPr lang="ro-RO" sz="2400" dirty="0" smtClean="0"/>
              <a:t> implementati</a:t>
            </a:r>
            <a:endParaRPr lang="en-US" sz="2400" dirty="0" smtClean="0"/>
          </a:p>
          <a:p>
            <a:r>
              <a:rPr lang="en-US" sz="2400" dirty="0" err="1"/>
              <a:t>Analiza</a:t>
            </a:r>
            <a:r>
              <a:rPr lang="en-US" sz="2400" dirty="0"/>
              <a:t> </a:t>
            </a:r>
            <a:r>
              <a:rPr lang="en-US" sz="2400" dirty="0" err="1"/>
              <a:t>sentimente</a:t>
            </a:r>
            <a:r>
              <a:rPr lang="en-US" sz="2400" dirty="0"/>
              <a:t> </a:t>
            </a:r>
            <a:r>
              <a:rPr lang="en-US" sz="2400" dirty="0" smtClean="0"/>
              <a:t>Review</a:t>
            </a:r>
          </a:p>
          <a:p>
            <a:r>
              <a:rPr lang="en-US" sz="2400" dirty="0" err="1"/>
              <a:t>Distanta</a:t>
            </a:r>
            <a:r>
              <a:rPr lang="en-US" sz="2400" dirty="0"/>
              <a:t> </a:t>
            </a:r>
            <a:r>
              <a:rPr lang="en-US" sz="2400" dirty="0" err="1"/>
              <a:t>Euclidiana</a:t>
            </a:r>
            <a:endParaRPr sz="2400" dirty="0"/>
          </a:p>
          <a:p>
            <a:r>
              <a:rPr sz="2400" dirty="0" err="1"/>
              <a:t>Rezultate</a:t>
            </a:r>
            <a:r>
              <a:rPr sz="2400" dirty="0"/>
              <a:t> &amp; </a:t>
            </a:r>
            <a:r>
              <a:rPr sz="2400" dirty="0" err="1" smtClean="0"/>
              <a:t>Evaluare</a:t>
            </a:r>
            <a:endParaRPr lang="ro-RO" sz="2400" dirty="0" smtClean="0"/>
          </a:p>
          <a:p>
            <a:r>
              <a:rPr lang="en-US" sz="2400" dirty="0" err="1"/>
              <a:t>Contribuţii</a:t>
            </a:r>
            <a:r>
              <a:rPr lang="en-US" sz="2400" dirty="0"/>
              <a:t> </a:t>
            </a:r>
            <a:r>
              <a:rPr lang="en-US" sz="2400" dirty="0" err="1"/>
              <a:t>personale</a:t>
            </a:r>
            <a:endParaRPr sz="2400" dirty="0"/>
          </a:p>
          <a:p>
            <a:r>
              <a:rPr sz="2400" dirty="0" err="1"/>
              <a:t>Concluzii</a:t>
            </a:r>
            <a:r>
              <a:rPr sz="2400" dirty="0"/>
              <a:t> </a:t>
            </a:r>
            <a:r>
              <a:rPr sz="2400" dirty="0" err="1"/>
              <a:t>și</a:t>
            </a:r>
            <a:r>
              <a:rPr sz="2400" dirty="0"/>
              <a:t> </a:t>
            </a:r>
            <a:r>
              <a:rPr lang="en-US" sz="2400" dirty="0" err="1" smtClean="0"/>
              <a:t>Avantaje</a:t>
            </a:r>
            <a:endParaRPr lang="en-US" sz="2400" dirty="0" smtClean="0"/>
          </a:p>
          <a:p>
            <a:r>
              <a:rPr lang="en-US" sz="2400" dirty="0" err="1" smtClean="0"/>
              <a:t>Referinte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4544"/>
            <a:ext cx="7772400" cy="979714"/>
          </a:xfrm>
        </p:spPr>
        <p:txBody>
          <a:bodyPr>
            <a:normAutofit/>
          </a:bodyPr>
          <a:lstStyle/>
          <a:p>
            <a:r>
              <a:rPr lang="en-US" dirty="0" err="1" smtClean="0"/>
              <a:t>Analiza</a:t>
            </a:r>
            <a:r>
              <a:rPr lang="en-US" dirty="0" smtClean="0"/>
              <a:t> </a:t>
            </a:r>
            <a:r>
              <a:rPr lang="en-US" dirty="0" err="1" smtClean="0"/>
              <a:t>sentimente</a:t>
            </a:r>
            <a:r>
              <a:rPr lang="en-US" dirty="0" smtClean="0"/>
              <a:t>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514" y="1458685"/>
            <a:ext cx="5159829" cy="418011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Utilizatorul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trimite</a:t>
            </a:r>
            <a:r>
              <a:rPr lang="en-US" sz="2400" dirty="0">
                <a:solidFill>
                  <a:schemeClr val="tx1"/>
                </a:solidFill>
              </a:rPr>
              <a:t> un review liber din </a:t>
            </a:r>
            <a:r>
              <a:rPr lang="en-US" sz="2400" dirty="0" smtClean="0">
                <a:solidFill>
                  <a:schemeClr val="tx1"/>
                </a:solidFill>
              </a:rPr>
              <a:t>front‑end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Normalizare</a:t>
            </a:r>
            <a:r>
              <a:rPr lang="en-US" sz="2400" dirty="0">
                <a:solidFill>
                  <a:schemeClr val="tx1"/>
                </a:solidFill>
              </a:rPr>
              <a:t> + </a:t>
            </a:r>
            <a:r>
              <a:rPr lang="en-US" sz="2400" dirty="0" err="1" smtClean="0">
                <a:solidFill>
                  <a:schemeClr val="tx1"/>
                </a:solidFill>
              </a:rPr>
              <a:t>tokenizare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Textul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trece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prin</a:t>
            </a:r>
            <a:r>
              <a:rPr lang="en-US" sz="2400" dirty="0">
                <a:solidFill>
                  <a:schemeClr val="tx1"/>
                </a:solidFill>
              </a:rPr>
              <a:t> tokenizer -&gt; </a:t>
            </a:r>
            <a:r>
              <a:rPr lang="en-US" sz="2400" dirty="0" err="1" smtClean="0">
                <a:solidFill>
                  <a:schemeClr val="tx1"/>
                </a:solidFill>
              </a:rPr>
              <a:t>secvență</a:t>
            </a:r>
            <a:r>
              <a:rPr lang="en-US" sz="2400" dirty="0" smtClean="0">
                <a:solidFill>
                  <a:schemeClr val="tx1"/>
                </a:solidFill>
              </a:rPr>
              <a:t> pad‑</a:t>
            </a:r>
            <a:r>
              <a:rPr lang="en-US" sz="2400" dirty="0" err="1" smtClean="0">
                <a:solidFill>
                  <a:schemeClr val="tx1"/>
                </a:solidFill>
              </a:rPr>
              <a:t>uită</a:t>
            </a:r>
            <a:r>
              <a:rPr lang="en-US" sz="2400" dirty="0">
                <a:solidFill>
                  <a:schemeClr val="tx1"/>
                </a:solidFill>
              </a:rPr>
              <a:t> 200 tokens -&gt; </a:t>
            </a:r>
            <a:r>
              <a:rPr lang="en-US" sz="2400" dirty="0" err="1">
                <a:solidFill>
                  <a:schemeClr val="tx1"/>
                </a:solidFill>
              </a:rPr>
              <a:t>model.predict</a:t>
            </a:r>
            <a:r>
              <a:rPr lang="en-US" sz="2400" dirty="0" smtClean="0">
                <a:solidFill>
                  <a:schemeClr val="tx1"/>
                </a:solidFill>
              </a:rPr>
              <a:t>() </a:t>
            </a:r>
            <a:r>
              <a:rPr lang="it-IT" sz="2400" dirty="0">
                <a:solidFill>
                  <a:schemeClr val="tx1"/>
                </a:solidFill>
              </a:rPr>
              <a:t>returnează probabilitate p∈[</a:t>
            </a:r>
            <a:r>
              <a:rPr lang="it-IT" sz="2400" dirty="0" smtClean="0">
                <a:solidFill>
                  <a:schemeClr val="tx1"/>
                </a:solidFill>
              </a:rPr>
              <a:t>0,1]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Mapare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probabilitate</a:t>
            </a:r>
            <a:r>
              <a:rPr lang="en-US" sz="2400" dirty="0">
                <a:solidFill>
                  <a:schemeClr val="tx1"/>
                </a:solidFill>
              </a:rPr>
              <a:t> → </a:t>
            </a:r>
            <a:r>
              <a:rPr lang="en-US" sz="2400" dirty="0" err="1">
                <a:solidFill>
                  <a:schemeClr val="tx1"/>
                </a:solidFill>
              </a:rPr>
              <a:t>notă</a:t>
            </a:r>
            <a:r>
              <a:rPr lang="en-US" sz="2400" dirty="0">
                <a:solidFill>
                  <a:schemeClr val="tx1"/>
                </a:solidFill>
              </a:rPr>
              <a:t> (1‑10)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 descr="https://sdmntprsouthcentralus.oaiusercontent.com/files/00000000-6dc4-61f7-a897-4c5d0b8aeadd/raw?se=2025-07-15T19%3A20%3A35Z&amp;sp=r&amp;sv=2024-08-04&amp;sr=b&amp;scid=3224700d-3a0e-5b96-bc0a-d3955b09a2ba&amp;skoid=5c72dd08-68ae-4091-b4e1-40ccec0693ae&amp;sktid=a48cca56-e6da-484e-a814-9c849652bcb3&amp;skt=2025-07-14T21%3A11%3A15Z&amp;ske=2025-07-15T21%3A11%3A15Z&amp;sks=b&amp;skv=2024-08-04&amp;sig=T0jhWxbuZZhEQT6OOEf/SjKaSLuMoJ77qJlTh3fcjDI%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283" y="1458685"/>
            <a:ext cx="3236687" cy="485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1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2771"/>
            <a:ext cx="7772400" cy="1034143"/>
          </a:xfrm>
        </p:spPr>
        <p:txBody>
          <a:bodyPr>
            <a:normAutofit/>
          </a:bodyPr>
          <a:lstStyle/>
          <a:p>
            <a:r>
              <a:rPr lang="en-US" dirty="0" err="1" smtClean="0"/>
              <a:t>Distanta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199"/>
            <a:ext cx="7086600" cy="254725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#Define 3 users with ratings for 5 movies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u1 = [5,1,2,4,5]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u2 = [1,5,4,2,1]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u3 = [5,2,2,4,4</a:t>
            </a:r>
            <a:r>
              <a:rPr lang="en-US" dirty="0" smtClean="0">
                <a:solidFill>
                  <a:schemeClr val="tx1"/>
                </a:solidFill>
              </a:rPr>
              <a:t>]</a:t>
            </a:r>
          </a:p>
          <a:p>
            <a:pPr algn="l"/>
            <a:r>
              <a:rPr lang="en-US" dirty="0" err="1">
                <a:solidFill>
                  <a:schemeClr val="tx1"/>
                </a:solidFill>
              </a:rPr>
              <a:t>euclidean</a:t>
            </a:r>
            <a:r>
              <a:rPr lang="en-US" dirty="0">
                <a:solidFill>
                  <a:schemeClr val="tx1"/>
                </a:solidFill>
              </a:rPr>
              <a:t>(u1, u2)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OUTPUT: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7.4833147735478827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8387"/>
            <a:ext cx="3984171" cy="1118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2756739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PalatinoLinotype-Bold"/>
              </a:rPr>
              <a:t>v1</a:t>
            </a:r>
            <a:r>
              <a:rPr lang="en-US" dirty="0">
                <a:latin typeface="PalatinoLinotype-Roman"/>
              </a:rPr>
              <a:t>: (q1, q2,...., </a:t>
            </a:r>
            <a:r>
              <a:rPr lang="en-US" dirty="0" err="1">
                <a:latin typeface="PalatinoLinotype-Roman"/>
              </a:rPr>
              <a:t>qn</a:t>
            </a:r>
            <a:r>
              <a:rPr lang="en-US" dirty="0">
                <a:latin typeface="PalatinoLinotype-Roman"/>
              </a:rPr>
              <a:t>)</a:t>
            </a:r>
          </a:p>
          <a:p>
            <a:r>
              <a:rPr lang="en-US" b="1" dirty="0">
                <a:latin typeface="PalatinoLinotype-Bold"/>
              </a:rPr>
              <a:t>v2</a:t>
            </a:r>
            <a:r>
              <a:rPr lang="en-US" dirty="0">
                <a:latin typeface="PalatinoLinotype-Roman"/>
              </a:rPr>
              <a:t>: (r1, r2,....., </a:t>
            </a:r>
            <a:r>
              <a:rPr lang="en-US" dirty="0" err="1">
                <a:latin typeface="PalatinoLinotype-Roman"/>
              </a:rPr>
              <a:t>rn</a:t>
            </a:r>
            <a:r>
              <a:rPr lang="en-US" dirty="0">
                <a:latin typeface="PalatinoLinotype-Roman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1"/>
            <a:ext cx="7772400" cy="12845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Rezultate</a:t>
            </a:r>
            <a:r>
              <a:rPr lang="en-US" dirty="0"/>
              <a:t> &amp; </a:t>
            </a:r>
            <a:r>
              <a:rPr lang="en-US" dirty="0" err="1"/>
              <a:t>Evaluare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59229" y="1143000"/>
                <a:ext cx="4898571" cy="195942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Eroarea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pătratică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medie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rădăcină</a:t>
                </a:r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r>
                  <a:rPr lang="en-US" dirty="0" err="1">
                    <a:solidFill>
                      <a:schemeClr val="tx1"/>
                    </a:solidFill>
                  </a:rPr>
                  <a:t>Metrica</a:t>
                </a:r>
                <a:r>
                  <a:rPr lang="en-US" dirty="0">
                    <a:solidFill>
                      <a:schemeClr val="tx1"/>
                    </a:solidFill>
                  </a:rPr>
                  <a:t> RMSE </a:t>
                </a:r>
                <a:r>
                  <a:rPr lang="en-US" dirty="0" err="1">
                    <a:solidFill>
                      <a:schemeClr val="tx1"/>
                    </a:solidFill>
                  </a:rPr>
                  <a:t>pentru</a:t>
                </a:r>
                <a:r>
                  <a:rPr lang="en-US" dirty="0">
                    <a:solidFill>
                      <a:schemeClr val="tx1"/>
                    </a:solidFill>
                  </a:rPr>
                  <a:t> 70000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ratings: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59229" y="1143000"/>
                <a:ext cx="4898571" cy="1959429"/>
              </a:xfrm>
              <a:blipFill>
                <a:blip r:embed="rId2"/>
                <a:stretch>
                  <a:fillRect t="-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031062"/>
              </p:ext>
            </p:extLst>
          </p:nvPr>
        </p:nvGraphicFramePr>
        <p:xfrm>
          <a:off x="1374775" y="3418116"/>
          <a:ext cx="6394450" cy="2383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7225">
                  <a:extLst>
                    <a:ext uri="{9D8B030D-6E8A-4147-A177-3AD203B41FA5}">
                      <a16:colId xmlns:a16="http://schemas.microsoft.com/office/drawing/2014/main" val="4198611835"/>
                    </a:ext>
                  </a:extLst>
                </a:gridCol>
                <a:gridCol w="3197225">
                  <a:extLst>
                    <a:ext uri="{9D8B030D-6E8A-4147-A177-3AD203B41FA5}">
                      <a16:colId xmlns:a16="http://schemas.microsoft.com/office/drawing/2014/main" val="578288852"/>
                    </a:ext>
                  </a:extLst>
                </a:gridCol>
              </a:tblGrid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u="sng" dirty="0" err="1">
                          <a:effectLst/>
                        </a:rPr>
                        <a:t>Algoritm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u="sng" dirty="0" smtClean="0">
                          <a:effectLst/>
                        </a:rPr>
                        <a:t>RMSE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00310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1.24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8735071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SVD vs KNN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1.001 vs 1.0919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5364197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MLP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 0.9950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1557744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MLP+GMF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ro-RO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1.01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1277933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>
                          <a:effectLst/>
                        </a:rPr>
                        <a:t>GNN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dirty="0">
                          <a:effectLst/>
                        </a:rPr>
                        <a:t>1.08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329237"/>
                  </a:ext>
                </a:extLst>
              </a:tr>
              <a:tr h="3405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dirty="0" err="1">
                          <a:effectLst/>
                        </a:rPr>
                        <a:t>Autoencoder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12240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1.04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4285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64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030"/>
            <a:ext cx="7772400" cy="1186542"/>
          </a:xfrm>
        </p:spPr>
        <p:txBody>
          <a:bodyPr>
            <a:normAutofit/>
          </a:bodyPr>
          <a:lstStyle/>
          <a:p>
            <a:r>
              <a:rPr lang="en-US" dirty="0" err="1"/>
              <a:t>Rezultate</a:t>
            </a:r>
            <a:r>
              <a:rPr lang="en-US" dirty="0"/>
              <a:t> &amp; </a:t>
            </a:r>
            <a:r>
              <a:rPr lang="en-US" dirty="0" err="1"/>
              <a:t>Evaluare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355771"/>
            <a:ext cx="7903028" cy="3592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100000 </a:t>
            </a:r>
            <a:r>
              <a:rPr lang="en-US" dirty="0" err="1">
                <a:solidFill>
                  <a:schemeClr val="tx1"/>
                </a:solidFill>
              </a:rPr>
              <a:t>ratinguri</a:t>
            </a:r>
            <a:r>
              <a:rPr lang="en-US" dirty="0">
                <a:solidFill>
                  <a:schemeClr val="tx1"/>
                </a:solidFill>
              </a:rPr>
              <a:t> 943 </a:t>
            </a:r>
            <a:r>
              <a:rPr lang="en-US" dirty="0" err="1">
                <a:solidFill>
                  <a:schemeClr val="tx1"/>
                </a:solidFill>
              </a:rPr>
              <a:t>utilizatori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324203"/>
              </p:ext>
            </p:extLst>
          </p:nvPr>
        </p:nvGraphicFramePr>
        <p:xfrm>
          <a:off x="685800" y="1469576"/>
          <a:ext cx="7903028" cy="31895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1514">
                  <a:extLst>
                    <a:ext uri="{9D8B030D-6E8A-4147-A177-3AD203B41FA5}">
                      <a16:colId xmlns:a16="http://schemas.microsoft.com/office/drawing/2014/main" val="3792361941"/>
                    </a:ext>
                  </a:extLst>
                </a:gridCol>
                <a:gridCol w="3951514">
                  <a:extLst>
                    <a:ext uri="{9D8B030D-6E8A-4147-A177-3AD203B41FA5}">
                      <a16:colId xmlns:a16="http://schemas.microsoft.com/office/drawing/2014/main" val="1090165872"/>
                    </a:ext>
                  </a:extLst>
                </a:gridCol>
              </a:tblGrid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Algoritm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sng">
                          <a:effectLst/>
                        </a:rPr>
                        <a:t>RMSE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1828135"/>
                  </a:ext>
                </a:extLst>
              </a:tr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Wmean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0.9644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551319"/>
                  </a:ext>
                </a:extLst>
              </a:tr>
              <a:tr h="386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Wmean(gen)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720960"/>
                  </a:ext>
                </a:extLst>
              </a:tr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KNN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0.9796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4846021"/>
                  </a:ext>
                </a:extLst>
              </a:tr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SVD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0.9363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461270"/>
                  </a:ext>
                </a:extLst>
              </a:tr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MLP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0.9406(12 </a:t>
                      </a:r>
                      <a:r>
                        <a:rPr lang="en-US" sz="1400" dirty="0">
                          <a:effectLst/>
                        </a:rPr>
                        <a:t>epoch)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7306565"/>
                  </a:ext>
                </a:extLst>
              </a:tr>
              <a:tr h="4026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GMF+MLP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1.01 - 0.9232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740143"/>
                  </a:ext>
                </a:extLst>
              </a:tr>
              <a:tr h="3868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Autoencoder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0.9408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7518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4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794656"/>
          </a:xfrm>
        </p:spPr>
        <p:txBody>
          <a:bodyPr>
            <a:normAutofit/>
          </a:bodyPr>
          <a:lstStyle/>
          <a:p>
            <a:r>
              <a:rPr lang="en-US" dirty="0" err="1"/>
              <a:t>Rezultate</a:t>
            </a:r>
            <a:r>
              <a:rPr lang="en-US" dirty="0"/>
              <a:t> &amp; </a:t>
            </a:r>
            <a:r>
              <a:rPr lang="en-US" dirty="0" err="1"/>
              <a:t>Evaluare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1258"/>
            <a:ext cx="6400800" cy="84908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analiza</a:t>
            </a:r>
            <a:r>
              <a:rPr lang="en-US" sz="2000" dirty="0">
                <a:solidFill>
                  <a:schemeClr val="tx1"/>
                </a:solidFill>
              </a:rPr>
              <a:t> 1 </a:t>
            </a:r>
            <a:r>
              <a:rPr lang="en-US" sz="2000" dirty="0" err="1">
                <a:solidFill>
                  <a:schemeClr val="tx1"/>
                </a:solidFill>
              </a:rPr>
              <a:t>milion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ratinguri</a:t>
            </a:r>
            <a:r>
              <a:rPr lang="en-US" sz="2000" dirty="0">
                <a:solidFill>
                  <a:schemeClr val="tx1"/>
                </a:solidFill>
              </a:rPr>
              <a:t> ,</a:t>
            </a:r>
            <a:r>
              <a:rPr lang="en-US" sz="2000" dirty="0" err="1">
                <a:solidFill>
                  <a:schemeClr val="tx1"/>
                </a:solidFill>
              </a:rPr>
              <a:t>pentru</a:t>
            </a:r>
            <a:r>
              <a:rPr lang="en-US" sz="2000" dirty="0">
                <a:solidFill>
                  <a:schemeClr val="tx1"/>
                </a:solidFill>
              </a:rPr>
              <a:t> 6000 users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7777"/>
              </p:ext>
            </p:extLst>
          </p:nvPr>
        </p:nvGraphicFramePr>
        <p:xfrm>
          <a:off x="870857" y="1578429"/>
          <a:ext cx="7478486" cy="2307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9243">
                  <a:extLst>
                    <a:ext uri="{9D8B030D-6E8A-4147-A177-3AD203B41FA5}">
                      <a16:colId xmlns:a16="http://schemas.microsoft.com/office/drawing/2014/main" val="3106985693"/>
                    </a:ext>
                  </a:extLst>
                </a:gridCol>
                <a:gridCol w="3739243">
                  <a:extLst>
                    <a:ext uri="{9D8B030D-6E8A-4147-A177-3AD203B41FA5}">
                      <a16:colId xmlns:a16="http://schemas.microsoft.com/office/drawing/2014/main" val="3793147520"/>
                    </a:ext>
                  </a:extLst>
                </a:gridCol>
              </a:tblGrid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Algoritm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65235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1.26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8090514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Wmean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0.9562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3426275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KNN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0.9231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2148676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SVD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0.8735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941133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539574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MLP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 0.9102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008524"/>
                  </a:ext>
                </a:extLst>
              </a:tr>
              <a:tr h="28847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dirty="0">
                          <a:effectLst/>
                        </a:rPr>
                        <a:t>MLP+GMF vs </a:t>
                      </a:r>
                      <a:r>
                        <a:rPr lang="en-US" sz="1400" dirty="0" err="1">
                          <a:effectLst/>
                        </a:rPr>
                        <a:t>autoencoder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dirty="0" smtClean="0">
                          <a:effectLst/>
                        </a:rPr>
                        <a:t>0.8</a:t>
                      </a:r>
                      <a:r>
                        <a:rPr lang="ro-RO" sz="1400" dirty="0" smtClean="0">
                          <a:effectLst/>
                        </a:rPr>
                        <a:t>9</a:t>
                      </a:r>
                      <a:r>
                        <a:rPr lang="en-US" sz="1400" dirty="0" smtClean="0">
                          <a:effectLst/>
                        </a:rPr>
                        <a:t>68  </a:t>
                      </a:r>
                      <a:r>
                        <a:rPr lang="en-US" sz="1400" dirty="0">
                          <a:effectLst/>
                        </a:rPr>
                        <a:t>vs 0.8835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69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97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8087"/>
            <a:ext cx="7772400" cy="1055913"/>
          </a:xfrm>
        </p:spPr>
        <p:txBody>
          <a:bodyPr>
            <a:normAutofit/>
          </a:bodyPr>
          <a:lstStyle/>
          <a:p>
            <a:r>
              <a:rPr lang="en-US" dirty="0" err="1"/>
              <a:t>Rezultate</a:t>
            </a:r>
            <a:r>
              <a:rPr lang="en-US" dirty="0"/>
              <a:t> &amp; </a:t>
            </a:r>
            <a:r>
              <a:rPr lang="en-US" dirty="0" err="1"/>
              <a:t>Evaluare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35086"/>
            <a:ext cx="6400800" cy="57694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Metrica</a:t>
            </a:r>
            <a:r>
              <a:rPr lang="en-US" sz="2000" dirty="0">
                <a:solidFill>
                  <a:schemeClr val="tx1"/>
                </a:solidFill>
              </a:rPr>
              <a:t> RMSE </a:t>
            </a:r>
            <a:r>
              <a:rPr lang="en-US" sz="2000" dirty="0" err="1">
                <a:solidFill>
                  <a:schemeClr val="tx1"/>
                </a:solidFill>
              </a:rPr>
              <a:t>pentru</a:t>
            </a:r>
            <a:r>
              <a:rPr lang="en-US" sz="2000" dirty="0">
                <a:solidFill>
                  <a:schemeClr val="tx1"/>
                </a:solidFill>
              </a:rPr>
              <a:t> 10 </a:t>
            </a:r>
            <a:r>
              <a:rPr lang="en-US" sz="2000" dirty="0" err="1">
                <a:solidFill>
                  <a:schemeClr val="tx1"/>
                </a:solidFill>
              </a:rPr>
              <a:t>milioane</a:t>
            </a:r>
            <a:r>
              <a:rPr lang="en-US" sz="2000" dirty="0">
                <a:solidFill>
                  <a:schemeClr val="tx1"/>
                </a:solidFill>
              </a:rPr>
              <a:t> ratings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582699"/>
              </p:ext>
            </p:extLst>
          </p:nvPr>
        </p:nvGraphicFramePr>
        <p:xfrm>
          <a:off x="1374773" y="1665513"/>
          <a:ext cx="6767740" cy="1208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3870">
                  <a:extLst>
                    <a:ext uri="{9D8B030D-6E8A-4147-A177-3AD203B41FA5}">
                      <a16:colId xmlns:a16="http://schemas.microsoft.com/office/drawing/2014/main" val="4074376759"/>
                    </a:ext>
                  </a:extLst>
                </a:gridCol>
                <a:gridCol w="3383870">
                  <a:extLst>
                    <a:ext uri="{9D8B030D-6E8A-4147-A177-3AD203B41FA5}">
                      <a16:colId xmlns:a16="http://schemas.microsoft.com/office/drawing/2014/main" val="2787211198"/>
                    </a:ext>
                  </a:extLst>
                </a:gridCol>
              </a:tblGrid>
              <a:tr h="4027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u="sng">
                          <a:effectLst/>
                        </a:rPr>
                        <a:t>Algoritm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u="sng">
                          <a:effectLst/>
                        </a:rPr>
                        <a:t>RMSE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2666344"/>
                  </a:ext>
                </a:extLst>
              </a:tr>
              <a:tr h="4027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SVD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0.806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40548"/>
                  </a:ext>
                </a:extLst>
              </a:tr>
              <a:tr h="40277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>
                          <a:effectLst/>
                        </a:rPr>
                        <a:t>MLP(Euromed University of Fez)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22705" algn="l"/>
                        </a:tabLst>
                      </a:pPr>
                      <a:r>
                        <a:rPr lang="en-US" sz="1400" dirty="0">
                          <a:effectLst/>
                        </a:rPr>
                        <a:t>0.78(1 epoch)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754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7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5687"/>
            <a:ext cx="7772400" cy="10559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Contribuţii</a:t>
            </a:r>
            <a:r>
              <a:rPr lang="en-US" dirty="0"/>
              <a:t> </a:t>
            </a:r>
            <a:r>
              <a:rPr lang="en-US" dirty="0" err="1" smtClean="0"/>
              <a:t>personale</a:t>
            </a:r>
            <a:r>
              <a:rPr lang="ro-RO" dirty="0" smtClean="0"/>
              <a:t/>
            </a:r>
            <a:br>
              <a:rPr lang="ro-RO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371600"/>
            <a:ext cx="7903029" cy="42672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Recomandări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din </a:t>
            </a:r>
            <a:r>
              <a:rPr lang="en-US" sz="2400" b="1" dirty="0">
                <a:solidFill>
                  <a:schemeClr val="tx1"/>
                </a:solidFill>
              </a:rPr>
              <a:t>voce</a:t>
            </a:r>
            <a:r>
              <a:rPr lang="en-US" sz="2400" dirty="0">
                <a:solidFill>
                  <a:schemeClr val="tx1"/>
                </a:solidFill>
              </a:rPr>
              <a:t> (Speech‑to‑Text, TF‑IDF + </a:t>
            </a:r>
            <a:r>
              <a:rPr lang="en-US" sz="2400" dirty="0" err="1">
                <a:solidFill>
                  <a:schemeClr val="tx1"/>
                </a:solidFill>
              </a:rPr>
              <a:t>cosinus</a:t>
            </a:r>
            <a:r>
              <a:rPr lang="en-US" sz="2400" dirty="0">
                <a:solidFill>
                  <a:schemeClr val="tx1"/>
                </a:solidFill>
              </a:rPr>
              <a:t>).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Recomandări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din </a:t>
            </a:r>
            <a:r>
              <a:rPr lang="en-US" sz="2400" b="1" dirty="0">
                <a:solidFill>
                  <a:schemeClr val="tx1"/>
                </a:solidFill>
              </a:rPr>
              <a:t>poster</a:t>
            </a:r>
            <a:r>
              <a:rPr lang="en-US" sz="2400" dirty="0">
                <a:solidFill>
                  <a:schemeClr val="tx1"/>
                </a:solidFill>
              </a:rPr>
              <a:t> (OCR + CNN‑genre, </a:t>
            </a:r>
            <a:r>
              <a:rPr lang="en-US" sz="2400" dirty="0" err="1">
                <a:solidFill>
                  <a:schemeClr val="tx1"/>
                </a:solidFill>
              </a:rPr>
              <a:t>concatenare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titlu‑genuri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cosinus</a:t>
            </a:r>
            <a:r>
              <a:rPr lang="en-US" sz="2400" dirty="0" smtClean="0">
                <a:solidFill>
                  <a:schemeClr val="tx1"/>
                </a:solidFill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Am </a:t>
            </a:r>
            <a:r>
              <a:rPr lang="en-US" sz="2400" dirty="0" err="1">
                <a:solidFill>
                  <a:schemeClr val="tx1"/>
                </a:solidFill>
              </a:rPr>
              <a:t>combinat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trei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paradigme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într</a:t>
            </a:r>
            <a:r>
              <a:rPr lang="en-US" sz="2400" dirty="0">
                <a:solidFill>
                  <a:schemeClr val="tx1"/>
                </a:solidFill>
              </a:rPr>
              <a:t>‑un </a:t>
            </a:r>
            <a:r>
              <a:rPr lang="en-US" sz="2400" b="1" dirty="0" err="1" smtClean="0"/>
              <a:t>sistem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unic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1. Collaborative filtering (KNN &amp; SVD)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2. Content‑based (</a:t>
            </a:r>
            <a:r>
              <a:rPr lang="en-US" sz="2400" dirty="0" smtClean="0">
                <a:solidFill>
                  <a:schemeClr val="tx1"/>
                </a:solidFill>
              </a:rPr>
              <a:t>BERT</a:t>
            </a:r>
            <a:r>
              <a:rPr lang="en-US" sz="2400" dirty="0">
                <a:solidFill>
                  <a:schemeClr val="tx1"/>
                </a:solidFill>
              </a:rPr>
              <a:t> + TF‑IDF)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3. Neural CF </a:t>
            </a:r>
            <a:endParaRPr lang="ro-RO" sz="24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1"/>
                </a:solidFill>
              </a:rPr>
              <a:t>Analiza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sentimente</a:t>
            </a:r>
            <a:r>
              <a:rPr lang="en-US" sz="2400" dirty="0" smtClean="0">
                <a:solidFill>
                  <a:schemeClr val="tx1"/>
                </a:solidFill>
              </a:rPr>
              <a:t> review.</a:t>
            </a:r>
            <a:endParaRPr lang="ro-RO" sz="24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o-RO" sz="2400" dirty="0" smtClean="0">
                <a:solidFill>
                  <a:schemeClr val="tx1"/>
                </a:solidFill>
              </a:rPr>
              <a:t>Recomandare utilizatori(Euclid)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Proiect</a:t>
            </a:r>
            <a:r>
              <a:rPr lang="en-US" sz="2400" dirty="0">
                <a:solidFill>
                  <a:schemeClr val="tx1"/>
                </a:solidFill>
              </a:rPr>
              <a:t> full‑stack </a:t>
            </a:r>
            <a:r>
              <a:rPr lang="en-US" sz="2400" dirty="0" err="1">
                <a:solidFill>
                  <a:schemeClr val="tx1"/>
                </a:solidFill>
              </a:rPr>
              <a:t>complet</a:t>
            </a:r>
            <a:r>
              <a:rPr lang="en-US" sz="2400" dirty="0">
                <a:solidFill>
                  <a:schemeClr val="tx1"/>
                </a:solidFill>
              </a:rPr>
              <a:t>: login, upload </a:t>
            </a:r>
            <a:r>
              <a:rPr lang="en-US" sz="2400" dirty="0" err="1">
                <a:solidFill>
                  <a:schemeClr val="tx1"/>
                </a:solidFill>
              </a:rPr>
              <a:t>afiş</a:t>
            </a:r>
            <a:r>
              <a:rPr lang="en-US" sz="2400" dirty="0">
                <a:solidFill>
                  <a:schemeClr val="tx1"/>
                </a:solidFill>
              </a:rPr>
              <a:t>, player voice, dashboard admin cu </a:t>
            </a:r>
            <a:r>
              <a:rPr lang="en-US" sz="2400" dirty="0" err="1">
                <a:solidFill>
                  <a:schemeClr val="tx1"/>
                </a:solidFill>
              </a:rPr>
              <a:t>metrice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live</a:t>
            </a:r>
            <a:r>
              <a:rPr lang="ro-RO" sz="2400" dirty="0" smtClean="0">
                <a:solidFill>
                  <a:schemeClr val="tx1"/>
                </a:solidFill>
              </a:rPr>
              <a:t>,securitate(https,flask limiter,OTP)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8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515"/>
            <a:ext cx="7772400" cy="925285"/>
          </a:xfrm>
        </p:spPr>
        <p:txBody>
          <a:bodyPr>
            <a:normAutofit/>
          </a:bodyPr>
          <a:lstStyle/>
          <a:p>
            <a:r>
              <a:rPr lang="en-US" dirty="0" err="1"/>
              <a:t>Concluzii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Avantaje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571" y="1197429"/>
            <a:ext cx="7445829" cy="444137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3600" u="sng" dirty="0" err="1" smtClean="0">
                <a:solidFill>
                  <a:schemeClr val="tx1"/>
                </a:solidFill>
              </a:rPr>
              <a:t>Avantaje</a:t>
            </a:r>
            <a:r>
              <a:rPr lang="en-US" sz="3600" u="sng" dirty="0" smtClean="0">
                <a:solidFill>
                  <a:schemeClr val="tx1"/>
                </a:solidFill>
              </a:rPr>
              <a:t>:</a:t>
            </a:r>
          </a:p>
          <a:p>
            <a:pPr algn="l"/>
            <a:endParaRPr lang="en-US" sz="3600" u="sng" dirty="0" smtClean="0">
              <a:solidFill>
                <a:schemeClr val="tx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sz="2600" dirty="0">
                <a:solidFill>
                  <a:schemeClr val="tx1"/>
                </a:solidFill>
              </a:rPr>
              <a:t>Recomandări multimodale (text + voce + imagine</a:t>
            </a:r>
            <a:r>
              <a:rPr lang="it-IT" sz="2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b="1" dirty="0" smtClean="0">
                <a:solidFill>
                  <a:schemeClr val="tx1"/>
                </a:solidFill>
              </a:rPr>
              <a:t>Cold‑start </a:t>
            </a:r>
            <a:r>
              <a:rPr lang="en-US" sz="2600" b="1" dirty="0" err="1">
                <a:solidFill>
                  <a:schemeClr val="tx1"/>
                </a:solidFill>
              </a:rPr>
              <a:t>redus</a:t>
            </a:r>
            <a:r>
              <a:rPr lang="en-US" sz="2600" dirty="0">
                <a:solidFill>
                  <a:schemeClr val="tx1"/>
                </a:solidFill>
              </a:rPr>
              <a:t> – poster / voice / BERT pot </a:t>
            </a:r>
            <a:r>
              <a:rPr lang="en-US" sz="2600" dirty="0" err="1">
                <a:solidFill>
                  <a:schemeClr val="tx1"/>
                </a:solidFill>
              </a:rPr>
              <a:t>recomanda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titluri</a:t>
            </a:r>
            <a:r>
              <a:rPr lang="en-US" sz="2600" dirty="0">
                <a:solidFill>
                  <a:schemeClr val="tx1"/>
                </a:solidFill>
              </a:rPr>
              <a:t> cu </a:t>
            </a:r>
            <a:r>
              <a:rPr lang="en-US" sz="2600" b="1" dirty="0">
                <a:solidFill>
                  <a:schemeClr val="tx1"/>
                </a:solidFill>
              </a:rPr>
              <a:t>zero </a:t>
            </a:r>
            <a:r>
              <a:rPr lang="en-US" sz="2600" b="1" dirty="0" err="1">
                <a:solidFill>
                  <a:schemeClr val="tx1"/>
                </a:solidFill>
              </a:rPr>
              <a:t>ratinguri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istorice</a:t>
            </a:r>
            <a:r>
              <a:rPr lang="en-US" sz="26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600" dirty="0" err="1" smtClean="0">
                <a:solidFill>
                  <a:schemeClr val="tx1"/>
                </a:solidFill>
              </a:rPr>
              <a:t>Recomandare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</a:rPr>
              <a:t>Hibrid</a:t>
            </a:r>
            <a:r>
              <a:rPr lang="en-US" sz="2000" dirty="0">
                <a:solidFill>
                  <a:schemeClr val="tx1"/>
                </a:solidFill>
              </a:rPr>
              <a:t> 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3600" dirty="0" err="1" smtClean="0">
                <a:solidFill>
                  <a:schemeClr val="tx1"/>
                </a:solidFill>
              </a:rPr>
              <a:t>Concluzie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l"/>
            <a:endParaRPr lang="en-US" sz="3600" dirty="0" smtClean="0">
              <a:solidFill>
                <a:schemeClr val="tx1"/>
              </a:solidFill>
            </a:endParaRPr>
          </a:p>
          <a:p>
            <a:pPr algn="l"/>
            <a:r>
              <a:rPr lang="en-US" sz="2800" dirty="0" err="1">
                <a:solidFill>
                  <a:schemeClr val="tx1"/>
                </a:solidFill>
              </a:rPr>
              <a:t>Prin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aceste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contribuţii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lucrarea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depăşeşte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implementările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clasice</a:t>
            </a:r>
            <a:r>
              <a:rPr lang="en-US" sz="2800" dirty="0">
                <a:solidFill>
                  <a:schemeClr val="tx1"/>
                </a:solidFill>
              </a:rPr>
              <a:t> Netflix‑like, </a:t>
            </a:r>
            <a:r>
              <a:rPr lang="en-US" sz="2800" dirty="0" err="1">
                <a:solidFill>
                  <a:schemeClr val="tx1"/>
                </a:solidFill>
              </a:rPr>
              <a:t>propunând</a:t>
            </a:r>
            <a:r>
              <a:rPr lang="en-US" sz="2800" dirty="0">
                <a:solidFill>
                  <a:schemeClr val="tx1"/>
                </a:solidFill>
              </a:rPr>
              <a:t> un </a:t>
            </a:r>
            <a:r>
              <a:rPr lang="en-US" sz="2800" b="1" dirty="0" err="1">
                <a:solidFill>
                  <a:schemeClr val="tx1"/>
                </a:solidFill>
              </a:rPr>
              <a:t>ecosistem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hibrid</a:t>
            </a:r>
            <a:r>
              <a:rPr lang="en-US" sz="2800" b="1" dirty="0">
                <a:solidFill>
                  <a:schemeClr val="tx1"/>
                </a:solidFill>
              </a:rPr>
              <a:t>, multimodal </a:t>
            </a:r>
            <a:r>
              <a:rPr lang="en-US" sz="2800" b="1" dirty="0" err="1">
                <a:solidFill>
                  <a:schemeClr val="tx1"/>
                </a:solidFill>
              </a:rPr>
              <a:t>şi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localizat</a:t>
            </a:r>
            <a:r>
              <a:rPr lang="en-US" sz="2800" dirty="0">
                <a:solidFill>
                  <a:schemeClr val="tx1"/>
                </a:solidFill>
              </a:rPr>
              <a:t> care </a:t>
            </a:r>
            <a:r>
              <a:rPr lang="en-US" sz="2800" dirty="0" err="1">
                <a:solidFill>
                  <a:schemeClr val="tx1"/>
                </a:solidFill>
              </a:rPr>
              <a:t>poate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servi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drept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prototip</a:t>
            </a:r>
            <a:r>
              <a:rPr lang="en-US" sz="2800" dirty="0">
                <a:solidFill>
                  <a:schemeClr val="tx1"/>
                </a:solidFill>
              </a:rPr>
              <a:t> industrial </a:t>
            </a:r>
            <a:r>
              <a:rPr lang="en-US" sz="2800" dirty="0" err="1">
                <a:solidFill>
                  <a:schemeClr val="tx1"/>
                </a:solidFill>
              </a:rPr>
              <a:t>pentru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platforme</a:t>
            </a:r>
            <a:r>
              <a:rPr lang="en-US" sz="2800" dirty="0">
                <a:solidFill>
                  <a:schemeClr val="tx1"/>
                </a:solidFill>
              </a:rPr>
              <a:t> de streaming </a:t>
            </a:r>
            <a:r>
              <a:rPr lang="en-US" sz="2800" dirty="0" err="1">
                <a:solidFill>
                  <a:schemeClr val="tx1"/>
                </a:solidFill>
              </a:rPr>
              <a:t>destinate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publicului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românesc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5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9487"/>
            <a:ext cx="77724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Referinte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5171" y="1240971"/>
            <a:ext cx="7903029" cy="3331029"/>
          </a:xfrm>
        </p:spPr>
        <p:txBody>
          <a:bodyPr>
            <a:normAutofit/>
          </a:bodyPr>
          <a:lstStyle/>
          <a:p>
            <a:pPr algn="l"/>
            <a:endParaRPr lang="en-US" sz="1400" dirty="0" smtClean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53" y="1740159"/>
            <a:ext cx="3596950" cy="35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MULTUMESC!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1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307"/>
            <a:ext cx="8229600" cy="671804"/>
          </a:xfrm>
        </p:spPr>
        <p:txBody>
          <a:bodyPr>
            <a:normAutofit/>
          </a:bodyPr>
          <a:lstStyle/>
          <a:p>
            <a:r>
              <a:rPr dirty="0" err="1"/>
              <a:t>Introducere</a:t>
            </a:r>
            <a:r>
              <a:rPr dirty="0"/>
              <a:t> &amp; </a:t>
            </a:r>
            <a:r>
              <a:rPr dirty="0" err="1"/>
              <a:t>Motivație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2980"/>
            <a:ext cx="8229600" cy="4493339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Supra-</a:t>
            </a:r>
            <a:r>
              <a:rPr lang="en-US" sz="2800" b="1" dirty="0" err="1" smtClean="0"/>
              <a:t>abundența</a:t>
            </a:r>
            <a:r>
              <a:rPr lang="en-US" sz="2800" b="1" dirty="0" smtClean="0"/>
              <a:t> </a:t>
            </a:r>
            <a:r>
              <a:rPr lang="en-US" sz="2800" b="1" dirty="0"/>
              <a:t>de </a:t>
            </a:r>
            <a:r>
              <a:rPr lang="en-US" sz="2800" b="1" dirty="0" err="1"/>
              <a:t>conținut</a:t>
            </a:r>
            <a:endParaRPr lang="en-US" sz="2800" dirty="0"/>
          </a:p>
          <a:p>
            <a:pPr lvl="1"/>
            <a:r>
              <a:rPr lang="en-US" dirty="0" err="1"/>
              <a:t>Platformele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i="1" dirty="0"/>
              <a:t>mii de </a:t>
            </a:r>
            <a:r>
              <a:rPr lang="en-US" i="1" dirty="0" err="1"/>
              <a:t>titluri</a:t>
            </a:r>
            <a:r>
              <a:rPr lang="en-US" dirty="0"/>
              <a:t> –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un om </a:t>
            </a:r>
            <a:r>
              <a:rPr lang="en-US" dirty="0" err="1"/>
              <a:t>într</a:t>
            </a:r>
            <a:r>
              <a:rPr lang="en-US" dirty="0"/>
              <a:t>-o </a:t>
            </a:r>
            <a:r>
              <a:rPr lang="en-US" dirty="0" err="1"/>
              <a:t>viață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sz="2800" b="1" dirty="0" err="1" smtClean="0"/>
              <a:t>Rolul</a:t>
            </a:r>
            <a:r>
              <a:rPr lang="en-US" sz="2800" b="1" dirty="0" smtClean="0"/>
              <a:t> </a:t>
            </a:r>
            <a:r>
              <a:rPr lang="en-US" sz="2800" b="1" dirty="0" err="1"/>
              <a:t>sistemelor</a:t>
            </a:r>
            <a:r>
              <a:rPr lang="en-US" sz="2800" b="1" dirty="0"/>
              <a:t> de </a:t>
            </a:r>
            <a:r>
              <a:rPr lang="en-US" sz="2800" b="1" dirty="0" err="1"/>
              <a:t>recomandare</a:t>
            </a:r>
            <a:endParaRPr lang="en-US" sz="2800" dirty="0"/>
          </a:p>
          <a:p>
            <a:pPr lvl="1"/>
            <a:r>
              <a:rPr lang="en-US" dirty="0"/>
              <a:t>La </a:t>
            </a:r>
            <a:r>
              <a:rPr lang="en-US" b="1" dirty="0"/>
              <a:t>Netflix</a:t>
            </a:r>
            <a:r>
              <a:rPr lang="en-US" dirty="0"/>
              <a:t>, </a:t>
            </a:r>
            <a:r>
              <a:rPr lang="en-US" dirty="0" err="1"/>
              <a:t>algoritmii</a:t>
            </a:r>
            <a:r>
              <a:rPr lang="en-US" dirty="0"/>
              <a:t> </a:t>
            </a:r>
            <a:r>
              <a:rPr lang="en-US" dirty="0" err="1"/>
              <a:t>generează</a:t>
            </a:r>
            <a:r>
              <a:rPr lang="en-US" dirty="0"/>
              <a:t> ≈ </a:t>
            </a:r>
            <a:r>
              <a:rPr lang="en-US" b="1" dirty="0"/>
              <a:t>80 %</a:t>
            </a:r>
            <a:r>
              <a:rPr lang="en-US" dirty="0"/>
              <a:t> din </a:t>
            </a:r>
            <a:r>
              <a:rPr lang="en-US" dirty="0" err="1"/>
              <a:t>vizionări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Economie</a:t>
            </a:r>
            <a:r>
              <a:rPr lang="en-US" dirty="0"/>
              <a:t> de </a:t>
            </a:r>
            <a:r>
              <a:rPr lang="en-US" b="1" dirty="0"/>
              <a:t>&gt; 1 </a:t>
            </a:r>
            <a:r>
              <a:rPr lang="en-US" b="1" dirty="0" err="1"/>
              <a:t>mld</a:t>
            </a:r>
            <a:r>
              <a:rPr lang="en-US" b="1" dirty="0"/>
              <a:t> $ / an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reducerea</a:t>
            </a:r>
            <a:r>
              <a:rPr lang="en-US" dirty="0"/>
              <a:t> </a:t>
            </a:r>
            <a:r>
              <a:rPr lang="en-US" dirty="0" err="1"/>
              <a:t>plecărilor</a:t>
            </a:r>
            <a:r>
              <a:rPr lang="en-US" dirty="0"/>
              <a:t> de </a:t>
            </a:r>
            <a:r>
              <a:rPr lang="en-US" dirty="0" err="1"/>
              <a:t>abonați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Piața</a:t>
            </a:r>
            <a:r>
              <a:rPr lang="en-US" dirty="0"/>
              <a:t> </a:t>
            </a:r>
            <a:r>
              <a:rPr lang="en-US" dirty="0" err="1"/>
              <a:t>soluțiilor</a:t>
            </a:r>
            <a:r>
              <a:rPr lang="en-US" dirty="0"/>
              <a:t> de </a:t>
            </a:r>
            <a:r>
              <a:rPr lang="en-US" dirty="0" err="1"/>
              <a:t>recomandare</a:t>
            </a:r>
            <a:r>
              <a:rPr lang="en-US" dirty="0"/>
              <a:t> </a:t>
            </a:r>
            <a:r>
              <a:rPr lang="en-US" dirty="0" err="1"/>
              <a:t>crește</a:t>
            </a:r>
            <a:r>
              <a:rPr lang="en-US" dirty="0"/>
              <a:t> cu </a:t>
            </a:r>
            <a:r>
              <a:rPr lang="en-US" b="1" dirty="0"/>
              <a:t>&gt; 30 % </a:t>
            </a:r>
            <a:r>
              <a:rPr lang="en-US" b="1" dirty="0" err="1"/>
              <a:t>pe</a:t>
            </a:r>
            <a:r>
              <a:rPr lang="en-US" b="1" dirty="0"/>
              <a:t> an</a:t>
            </a:r>
            <a:r>
              <a:rPr lang="en-US" dirty="0"/>
              <a:t>.</a:t>
            </a:r>
          </a:p>
          <a:p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</p:spPr>
        <p:txBody>
          <a:bodyPr/>
          <a:lstStyle/>
          <a:p>
            <a:r>
              <a:rPr lang="en-US" dirty="0" smtClean="0"/>
              <a:t>Netflix Prize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663"/>
            <a:ext cx="8229600" cy="4572946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lang="en-US" sz="3100" b="1" dirty="0"/>
              <a:t>Cum s-a </a:t>
            </a:r>
            <a:r>
              <a:rPr lang="en-US" sz="3100" b="1" dirty="0" err="1"/>
              <a:t>câștigat</a:t>
            </a:r>
            <a:r>
              <a:rPr lang="en-US" sz="3100" b="1" dirty="0"/>
              <a:t> </a:t>
            </a:r>
            <a:r>
              <a:rPr lang="en-US" sz="3100" b="1" dirty="0" err="1"/>
              <a:t>premiul</a:t>
            </a:r>
            <a:endParaRPr lang="en-US" sz="3100" b="1" dirty="0"/>
          </a:p>
          <a:p>
            <a:r>
              <a:rPr lang="en-US" sz="3100" dirty="0" err="1"/>
              <a:t>Inițial</a:t>
            </a:r>
            <a:r>
              <a:rPr lang="en-US" sz="3100" dirty="0"/>
              <a:t>, </a:t>
            </a:r>
            <a:r>
              <a:rPr lang="en-US" sz="3100" dirty="0" err="1"/>
              <a:t>zeci</a:t>
            </a:r>
            <a:r>
              <a:rPr lang="en-US" sz="3100" dirty="0"/>
              <a:t> de mii de </a:t>
            </a:r>
            <a:r>
              <a:rPr lang="en-US" sz="3100" dirty="0" err="1"/>
              <a:t>echipe</a:t>
            </a:r>
            <a:r>
              <a:rPr lang="en-US" sz="3100" dirty="0"/>
              <a:t> s-au </a:t>
            </a:r>
            <a:r>
              <a:rPr lang="en-US" sz="3100" dirty="0" err="1"/>
              <a:t>înscris</a:t>
            </a:r>
            <a:r>
              <a:rPr lang="en-US" sz="3100" dirty="0"/>
              <a:t> (≈ 40.000).</a:t>
            </a:r>
          </a:p>
          <a:p>
            <a:r>
              <a:rPr lang="en-US" sz="3100" dirty="0" err="1"/>
              <a:t>Algoritmul</a:t>
            </a:r>
            <a:r>
              <a:rPr lang="en-US" sz="3100" dirty="0"/>
              <a:t> de </a:t>
            </a:r>
            <a:r>
              <a:rPr lang="en-US" sz="3100" dirty="0" err="1"/>
              <a:t>bază</a:t>
            </a:r>
            <a:r>
              <a:rPr lang="en-US" sz="3100" dirty="0"/>
              <a:t> </a:t>
            </a:r>
            <a:r>
              <a:rPr lang="en-US" sz="3100" dirty="0" err="1"/>
              <a:t>Cinematch</a:t>
            </a:r>
            <a:r>
              <a:rPr lang="en-US" sz="3100" dirty="0"/>
              <a:t> </a:t>
            </a:r>
            <a:r>
              <a:rPr lang="en-US" sz="3100" dirty="0" err="1"/>
              <a:t>avea</a:t>
            </a:r>
            <a:r>
              <a:rPr lang="en-US" sz="3100" dirty="0"/>
              <a:t> un RMSE de </a:t>
            </a:r>
            <a:r>
              <a:rPr lang="en-US" sz="3100" dirty="0" err="1"/>
              <a:t>aproximativ</a:t>
            </a:r>
            <a:r>
              <a:rPr lang="en-US" sz="3100" dirty="0"/>
              <a:t> 0.95.</a:t>
            </a:r>
          </a:p>
          <a:p>
            <a:r>
              <a:rPr lang="en-US" sz="3100" dirty="0" err="1"/>
              <a:t>Obiectiv</a:t>
            </a:r>
            <a:r>
              <a:rPr lang="en-US" sz="3100" dirty="0"/>
              <a:t>: </a:t>
            </a:r>
            <a:r>
              <a:rPr lang="en-US" sz="3100" dirty="0" err="1"/>
              <a:t>să</a:t>
            </a:r>
            <a:r>
              <a:rPr lang="en-US" sz="3100" dirty="0"/>
              <a:t> </a:t>
            </a:r>
            <a:r>
              <a:rPr lang="en-US" sz="3100" dirty="0" err="1"/>
              <a:t>scadă</a:t>
            </a:r>
            <a:r>
              <a:rPr lang="en-US" sz="3100" dirty="0"/>
              <a:t> la ~0.8572 (10% </a:t>
            </a:r>
            <a:r>
              <a:rPr lang="en-US" sz="3100" dirty="0" err="1"/>
              <a:t>îmbunătățire</a:t>
            </a:r>
            <a:r>
              <a:rPr lang="en-US" sz="3100" dirty="0"/>
              <a:t>).</a:t>
            </a:r>
          </a:p>
          <a:p>
            <a:r>
              <a:rPr lang="en-US" sz="3100" dirty="0" err="1" smtClean="0"/>
              <a:t>În</a:t>
            </a:r>
            <a:r>
              <a:rPr lang="en-US" sz="3100" dirty="0" smtClean="0"/>
              <a:t> </a:t>
            </a:r>
            <a:r>
              <a:rPr lang="en-US" sz="3100" dirty="0"/>
              <a:t>2009, </a:t>
            </a:r>
            <a:r>
              <a:rPr lang="en-US" sz="3100" b="1" dirty="0" err="1"/>
              <a:t>echipa</a:t>
            </a:r>
            <a:r>
              <a:rPr lang="en-US" sz="3100" b="1" dirty="0"/>
              <a:t> </a:t>
            </a:r>
            <a:r>
              <a:rPr lang="en-US" sz="3100" b="1" dirty="0" err="1"/>
              <a:t>BellKor’s</a:t>
            </a:r>
            <a:r>
              <a:rPr lang="en-US" sz="3100" b="1" dirty="0"/>
              <a:t> Pragmatic Chaos</a:t>
            </a:r>
            <a:r>
              <a:rPr lang="en-US" sz="3100" dirty="0"/>
              <a:t> a </a:t>
            </a:r>
            <a:r>
              <a:rPr lang="en-US" sz="3100" dirty="0" err="1"/>
              <a:t>câștigat</a:t>
            </a:r>
            <a:r>
              <a:rPr lang="en-US" sz="3100" dirty="0"/>
              <a:t> cu o </a:t>
            </a:r>
            <a:r>
              <a:rPr lang="en-US" sz="3100" dirty="0" err="1"/>
              <a:t>îmbunătățire</a:t>
            </a:r>
            <a:r>
              <a:rPr lang="en-US" sz="3100" dirty="0"/>
              <a:t> de 10.06</a:t>
            </a:r>
            <a:r>
              <a:rPr lang="en-US" sz="3100" dirty="0" smtClean="0"/>
              <a:t>%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Netflix prize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/>
              <a:t>Doar</a:t>
            </a:r>
            <a:r>
              <a:rPr lang="en-US" sz="2400" b="1" dirty="0" smtClean="0"/>
              <a:t> </a:t>
            </a:r>
            <a:r>
              <a:rPr lang="en-US" sz="2400" b="1" dirty="0" err="1"/>
              <a:t>pentru</a:t>
            </a:r>
            <a:r>
              <a:rPr lang="en-US" sz="2400" b="1" dirty="0"/>
              <a:t> </a:t>
            </a:r>
            <a:r>
              <a:rPr lang="en-US" sz="2400" b="1" dirty="0" err="1"/>
              <a:t>filme</a:t>
            </a:r>
            <a:r>
              <a:rPr lang="en-US" sz="2400" b="1" dirty="0"/>
              <a:t>?</a:t>
            </a:r>
          </a:p>
          <a:p>
            <a:r>
              <a:rPr lang="en-US" sz="2400" dirty="0"/>
              <a:t>Nu! </a:t>
            </a:r>
            <a:r>
              <a:rPr lang="en-US" sz="2400" dirty="0" err="1"/>
              <a:t>Deși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erau</a:t>
            </a:r>
            <a:r>
              <a:rPr lang="en-US" sz="2400" dirty="0"/>
              <a:t> </a:t>
            </a:r>
            <a:r>
              <a:rPr lang="en-US" sz="2400" dirty="0" err="1"/>
              <a:t>despre</a:t>
            </a:r>
            <a:r>
              <a:rPr lang="en-US" sz="2400" dirty="0"/>
              <a:t> </a:t>
            </a:r>
            <a:r>
              <a:rPr lang="en-US" sz="2400" dirty="0" err="1"/>
              <a:t>filme</a:t>
            </a:r>
            <a:r>
              <a:rPr lang="en-US" sz="2400" dirty="0"/>
              <a:t>, </a:t>
            </a:r>
            <a:r>
              <a:rPr lang="en-US" sz="2400" b="1" dirty="0" err="1"/>
              <a:t>metoda</a:t>
            </a:r>
            <a:r>
              <a:rPr lang="en-US" sz="2400" b="1" dirty="0"/>
              <a:t> de </a:t>
            </a:r>
            <a:r>
              <a:rPr lang="en-US" sz="2400" b="1" dirty="0" err="1"/>
              <a:t>filtrare</a:t>
            </a:r>
            <a:r>
              <a:rPr lang="en-US" sz="2400" b="1" dirty="0"/>
              <a:t> </a:t>
            </a:r>
            <a:r>
              <a:rPr lang="en-US" sz="2400" b="1" dirty="0" err="1"/>
              <a:t>colaborativă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i="1" dirty="0"/>
              <a:t>matrix factorization</a:t>
            </a:r>
            <a:r>
              <a:rPr lang="en-US" sz="2400" dirty="0"/>
              <a:t> a </a:t>
            </a:r>
            <a:r>
              <a:rPr lang="en-US" sz="2400" dirty="0" err="1"/>
              <a:t>devenit</a:t>
            </a:r>
            <a:r>
              <a:rPr lang="en-US" sz="2400" dirty="0"/>
              <a:t> </a:t>
            </a:r>
            <a:r>
              <a:rPr lang="en-US" sz="2400" dirty="0" err="1"/>
              <a:t>punct</a:t>
            </a:r>
            <a:r>
              <a:rPr lang="en-US" sz="2400" dirty="0"/>
              <a:t> de </a:t>
            </a:r>
            <a:r>
              <a:rPr lang="en-US" sz="2400" dirty="0" err="1"/>
              <a:t>plecare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:</a:t>
            </a:r>
          </a:p>
          <a:p>
            <a:pPr lvl="1"/>
            <a:r>
              <a:rPr lang="en-US" sz="2400" dirty="0" err="1"/>
              <a:t>Sisteme</a:t>
            </a:r>
            <a:r>
              <a:rPr lang="en-US" sz="2400" dirty="0"/>
              <a:t> de </a:t>
            </a:r>
            <a:r>
              <a:rPr lang="en-US" sz="2400" dirty="0" err="1"/>
              <a:t>recomandare</a:t>
            </a:r>
            <a:r>
              <a:rPr lang="en-US" sz="2400" dirty="0"/>
              <a:t> de </a:t>
            </a:r>
            <a:r>
              <a:rPr lang="en-US" sz="2400" dirty="0" err="1"/>
              <a:t>produse</a:t>
            </a:r>
            <a:r>
              <a:rPr lang="en-US" sz="2400" dirty="0"/>
              <a:t> (Amazon)</a:t>
            </a:r>
          </a:p>
          <a:p>
            <a:pPr lvl="1"/>
            <a:r>
              <a:rPr lang="en-US" sz="2400" dirty="0" err="1"/>
              <a:t>Muzică</a:t>
            </a:r>
            <a:r>
              <a:rPr lang="en-US" sz="2400" dirty="0"/>
              <a:t> (Spotify)</a:t>
            </a:r>
          </a:p>
          <a:p>
            <a:pPr lvl="1"/>
            <a:r>
              <a:rPr lang="en-US" sz="2400" dirty="0" err="1"/>
              <a:t>Știri</a:t>
            </a:r>
            <a:r>
              <a:rPr lang="en-US" sz="2400" dirty="0"/>
              <a:t>, </a:t>
            </a:r>
            <a:r>
              <a:rPr lang="en-US" sz="2400" dirty="0" err="1"/>
              <a:t>articole</a:t>
            </a:r>
            <a:r>
              <a:rPr lang="en-US" sz="2400" dirty="0"/>
              <a:t> (Google News)</a:t>
            </a:r>
          </a:p>
          <a:p>
            <a:pPr lvl="1"/>
            <a:r>
              <a:rPr lang="en-US" sz="2400" dirty="0" err="1"/>
              <a:t>Platforme</a:t>
            </a:r>
            <a:r>
              <a:rPr lang="en-US" sz="2400" dirty="0"/>
              <a:t> </a:t>
            </a:r>
            <a:r>
              <a:rPr lang="en-US" sz="2400" dirty="0" err="1"/>
              <a:t>educaționale</a:t>
            </a:r>
            <a:r>
              <a:rPr lang="en-US" sz="2400" dirty="0"/>
              <a:t> (Coursera)</a:t>
            </a:r>
          </a:p>
          <a:p>
            <a:pPr lvl="1"/>
            <a:r>
              <a:rPr lang="en-US" sz="2400" dirty="0" err="1"/>
              <a:t>Chiar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recomandări</a:t>
            </a:r>
            <a:r>
              <a:rPr lang="en-US" sz="2400" dirty="0"/>
              <a:t> de </a:t>
            </a:r>
            <a:r>
              <a:rPr lang="en-US" sz="2400" dirty="0" err="1"/>
              <a:t>prieteni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contacte</a:t>
            </a:r>
            <a:r>
              <a:rPr lang="en-US" sz="2400" dirty="0"/>
              <a:t> (LinkedIn, Facebook)</a:t>
            </a:r>
          </a:p>
          <a:p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Colectarea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Preprocesarea</a:t>
            </a:r>
            <a:r>
              <a:rPr lang="en-US" b="1" dirty="0"/>
              <a:t> </a:t>
            </a:r>
            <a:r>
              <a:rPr lang="en-US" b="1" dirty="0" err="1" smtClean="0"/>
              <a:t>Datelor</a:t>
            </a:r>
            <a:endParaRPr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/>
              <a:t>Algoritmi</a:t>
            </a:r>
            <a:r>
              <a:rPr dirty="0"/>
              <a:t> de </a:t>
            </a:r>
            <a:r>
              <a:rPr lang="en-US" dirty="0" err="1"/>
              <a:t>r</a:t>
            </a:r>
            <a:r>
              <a:rPr dirty="0" err="1" smtClean="0"/>
              <a:t>ecomandare</a:t>
            </a:r>
            <a:r>
              <a:rPr lang="ro-RO" dirty="0" smtClean="0"/>
              <a:t> implementati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7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 </a:t>
            </a:r>
            <a:r>
              <a:rPr lang="en-US" sz="2000" b="1" dirty="0" err="1"/>
              <a:t>Filtrare</a:t>
            </a:r>
            <a:r>
              <a:rPr lang="en-US" sz="2000" b="1" dirty="0"/>
              <a:t> </a:t>
            </a:r>
            <a:r>
              <a:rPr lang="en-US" sz="2000" b="1" dirty="0" err="1"/>
              <a:t>pe</a:t>
            </a:r>
            <a:r>
              <a:rPr lang="en-US" sz="2000" b="1" dirty="0"/>
              <a:t> </a:t>
            </a:r>
            <a:r>
              <a:rPr lang="en-US" sz="2000" b="1" dirty="0" err="1"/>
              <a:t>bază</a:t>
            </a:r>
            <a:r>
              <a:rPr lang="en-US" sz="2000" b="1" dirty="0"/>
              <a:t> de </a:t>
            </a:r>
            <a:r>
              <a:rPr lang="en-US" sz="2000" b="1" dirty="0" err="1"/>
              <a:t>conținut</a:t>
            </a:r>
            <a:endParaRPr lang="en-US" sz="2000" b="1" dirty="0"/>
          </a:p>
          <a:p>
            <a:r>
              <a:rPr lang="en-US" sz="2000" b="1" dirty="0" err="1" smtClean="0"/>
              <a:t>Similaritate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cosinus</a:t>
            </a:r>
            <a:endParaRPr lang="en-US" sz="2000" dirty="0" smtClean="0"/>
          </a:p>
          <a:p>
            <a:r>
              <a:rPr lang="en-US" sz="2000" b="1" dirty="0" smtClean="0"/>
              <a:t>BERT</a:t>
            </a:r>
          </a:p>
          <a:p>
            <a:pPr marL="0" indent="0">
              <a:buNone/>
            </a:pPr>
            <a:r>
              <a:rPr lang="en-US" sz="2000" b="1" dirty="0" err="1"/>
              <a:t>Filtrare</a:t>
            </a:r>
            <a:r>
              <a:rPr lang="en-US" sz="2000" b="1" dirty="0"/>
              <a:t> </a:t>
            </a:r>
            <a:r>
              <a:rPr lang="en-US" sz="2000" b="1" dirty="0" err="1"/>
              <a:t>colaborativă</a:t>
            </a:r>
            <a:endParaRPr lang="en-US" sz="2000" b="1" dirty="0"/>
          </a:p>
          <a:p>
            <a:r>
              <a:rPr lang="en-US" sz="2000" b="1" dirty="0"/>
              <a:t>SVD / Matrix Factorization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b="1" dirty="0" smtClean="0"/>
              <a:t>KNN </a:t>
            </a:r>
            <a:r>
              <a:rPr lang="en-US" sz="2000" b="1" dirty="0"/>
              <a:t>(user- &amp; item-based)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b="1" dirty="0" smtClean="0"/>
              <a:t>Weighted Mean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Deep Learning</a:t>
            </a:r>
          </a:p>
          <a:p>
            <a:r>
              <a:rPr lang="en-US" sz="2000" b="1" dirty="0" smtClean="0"/>
              <a:t>MLP </a:t>
            </a:r>
            <a:r>
              <a:rPr lang="en-US" sz="2000" b="1" dirty="0"/>
              <a:t>(Neural CF)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b="1" dirty="0" err="1" smtClean="0"/>
              <a:t>Autoencoder</a:t>
            </a:r>
            <a:r>
              <a:rPr lang="en-US" sz="2000" dirty="0" smtClean="0"/>
              <a:t> </a:t>
            </a:r>
          </a:p>
          <a:p>
            <a:r>
              <a:rPr lang="en-US" sz="2000" b="1" dirty="0" smtClean="0"/>
              <a:t>GNN </a:t>
            </a:r>
            <a:r>
              <a:rPr lang="en-US" sz="2000" b="1" dirty="0"/>
              <a:t>(Graph Neural Network</a:t>
            </a:r>
            <a:r>
              <a:rPr lang="en-US" sz="2000" b="1" dirty="0" smtClean="0"/>
              <a:t>)</a:t>
            </a:r>
            <a:endParaRPr lang="en-US" sz="2000" dirty="0" smtClean="0"/>
          </a:p>
          <a:p>
            <a:r>
              <a:rPr lang="en-US" sz="2000" b="1" dirty="0" smtClean="0"/>
              <a:t>GMF+MLP(</a:t>
            </a:r>
            <a:r>
              <a:rPr lang="en-US" sz="2000" b="1" dirty="0"/>
              <a:t>Generalized Matrix </a:t>
            </a:r>
            <a:r>
              <a:rPr lang="en-US" sz="2000" b="1" dirty="0" err="1" smtClean="0"/>
              <a:t>Factorization+MLP</a:t>
            </a:r>
            <a:r>
              <a:rPr lang="en-US" sz="2000" dirty="0" smtClean="0"/>
              <a:t>)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 </a:t>
            </a:r>
            <a:r>
              <a:rPr lang="en-US" sz="2000" b="1" dirty="0"/>
              <a:t>Model </a:t>
            </a:r>
            <a:r>
              <a:rPr lang="en-US" sz="2000" b="1" dirty="0" err="1"/>
              <a:t>hibrid</a:t>
            </a:r>
            <a:endParaRPr lang="en-US" sz="2000" b="1" dirty="0"/>
          </a:p>
          <a:p>
            <a:pPr marL="0" indent="0">
              <a:buNone/>
            </a:pP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 smtClean="0"/>
              <a:t>Filtrare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baza</a:t>
            </a:r>
            <a:r>
              <a:rPr lang="en-US" dirty="0" smtClean="0"/>
              <a:t> de </a:t>
            </a:r>
            <a:r>
              <a:rPr lang="en-US" dirty="0" err="1" smtClean="0"/>
              <a:t>continut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/>
              <a:t>Similaritate</a:t>
            </a:r>
            <a:r>
              <a:rPr lang="en-US" dirty="0"/>
              <a:t> </a:t>
            </a:r>
            <a:r>
              <a:rPr lang="en-US" dirty="0" err="1"/>
              <a:t>Cosinus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" y="1930400"/>
            <a:ext cx="7903029" cy="4524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Filtrare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de </a:t>
            </a:r>
            <a:r>
              <a:rPr lang="en-US" dirty="0" err="1"/>
              <a:t>continut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Similaritate</a:t>
            </a:r>
            <a:r>
              <a:rPr lang="en-US" dirty="0"/>
              <a:t> </a:t>
            </a:r>
            <a:r>
              <a:rPr lang="en-US" dirty="0" err="1"/>
              <a:t>Cosinus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15" y="1417638"/>
            <a:ext cx="3171699" cy="48690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351314"/>
            <a:ext cx="448491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Construiesc</a:t>
            </a:r>
            <a:r>
              <a:rPr lang="en-US" sz="2800" dirty="0"/>
              <a:t> un </a:t>
            </a:r>
            <a:r>
              <a:rPr lang="en-US" sz="2800" dirty="0" err="1"/>
              <a:t>singur</a:t>
            </a:r>
            <a:r>
              <a:rPr lang="en-US" sz="2800" dirty="0"/>
              <a:t> vector numeric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fraza</a:t>
            </a:r>
            <a:r>
              <a:rPr lang="en-US" sz="2800" dirty="0"/>
              <a:t> </a:t>
            </a:r>
            <a:r>
              <a:rPr lang="en-US" sz="2800" dirty="0" err="1"/>
              <a:t>rostită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 err="1" smtClean="0"/>
              <a:t>Folosesc</a:t>
            </a:r>
            <a:r>
              <a:rPr lang="en-US" sz="2800" dirty="0" smtClean="0"/>
              <a:t> </a:t>
            </a:r>
            <a:r>
              <a:rPr lang="en-US" sz="2800" dirty="0" err="1"/>
              <a:t>aceeași</a:t>
            </a:r>
            <a:r>
              <a:rPr lang="en-US" sz="2800" dirty="0"/>
              <a:t> </a:t>
            </a:r>
            <a:r>
              <a:rPr lang="en-US" sz="2800" dirty="0" err="1"/>
              <a:t>tehnică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toate</a:t>
            </a:r>
            <a:r>
              <a:rPr lang="en-US" sz="2800" dirty="0"/>
              <a:t> </a:t>
            </a:r>
            <a:r>
              <a:rPr lang="en-US" sz="2800" dirty="0" err="1"/>
              <a:t>filmele</a:t>
            </a:r>
            <a:r>
              <a:rPr lang="en-US" sz="2800" dirty="0"/>
              <a:t> (gen + </a:t>
            </a:r>
            <a:r>
              <a:rPr lang="en-US" sz="2800" dirty="0" err="1"/>
              <a:t>titlu</a:t>
            </a:r>
            <a:r>
              <a:rPr lang="en-US" sz="2800" dirty="0"/>
              <a:t> + </a:t>
            </a:r>
            <a:r>
              <a:rPr lang="en-US" sz="2800" dirty="0" err="1"/>
              <a:t>descriere</a:t>
            </a:r>
            <a:r>
              <a:rPr lang="en-US" sz="2800" dirty="0"/>
              <a:t>) </a:t>
            </a:r>
            <a:endParaRPr lang="en-US" sz="2800" dirty="0" smtClean="0"/>
          </a:p>
          <a:p>
            <a:r>
              <a:rPr lang="en-US" sz="2800" dirty="0" err="1" smtClean="0"/>
              <a:t>Calculez</a:t>
            </a:r>
            <a:r>
              <a:rPr lang="en-US" sz="2800" dirty="0" smtClean="0"/>
              <a:t> </a:t>
            </a:r>
            <a:r>
              <a:rPr lang="en-US" sz="2800" b="1" dirty="0"/>
              <a:t>un </a:t>
            </a:r>
            <a:r>
              <a:rPr lang="en-US" sz="2800" b="1" dirty="0" err="1"/>
              <a:t>singur</a:t>
            </a:r>
            <a:r>
              <a:rPr lang="en-US" sz="2800" b="1" dirty="0"/>
              <a:t> </a:t>
            </a:r>
            <a:r>
              <a:rPr lang="en-US" sz="2800" b="1" dirty="0" err="1"/>
              <a:t>rând</a:t>
            </a:r>
            <a:r>
              <a:rPr lang="en-US" sz="2800" dirty="0"/>
              <a:t> de </a:t>
            </a:r>
            <a:r>
              <a:rPr lang="en-US" sz="2800" dirty="0" err="1"/>
              <a:t>scoruri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1360</Words>
  <Application>Microsoft Office PowerPoint</Application>
  <PresentationFormat>On-screen Show (4:3)</PresentationFormat>
  <Paragraphs>206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CMSSBX10</vt:lpstr>
      <vt:lpstr>PalatinoLinotype-Bold</vt:lpstr>
      <vt:lpstr>PalatinoLinotype-Roman</vt:lpstr>
      <vt:lpstr>Times New Roman</vt:lpstr>
      <vt:lpstr>Office Theme</vt:lpstr>
      <vt:lpstr>Sistem de Recomandare folosind Tehnici de Machine Learning</vt:lpstr>
      <vt:lpstr>Cuprins</vt:lpstr>
      <vt:lpstr>Introducere &amp; Motivație</vt:lpstr>
      <vt:lpstr>Netflix Prize</vt:lpstr>
      <vt:lpstr>Netflix prize</vt:lpstr>
      <vt:lpstr>Colectarea și Preprocesarea Datelor</vt:lpstr>
      <vt:lpstr>Algoritmi de recomandare implementati </vt:lpstr>
      <vt:lpstr>Filtrare pe baza de continut Similaritate Cosinus</vt:lpstr>
      <vt:lpstr>Filtrare pe baza de continut Similaritate Cosinus</vt:lpstr>
      <vt:lpstr>Filtrare pe baza de continut Similaritate Cosinus</vt:lpstr>
      <vt:lpstr>Filtrare pe baza de continut BERT</vt:lpstr>
      <vt:lpstr>Filtrare colaborativă SVD- Singular Value Decomposition</vt:lpstr>
      <vt:lpstr>Filtrare colaborativă SVD- Singular Value Decomposition</vt:lpstr>
      <vt:lpstr>Filtrare colaborativă SVD- Singular Value Decomposition</vt:lpstr>
      <vt:lpstr>Filtrare colaborativă KNN, Medie Ponderata</vt:lpstr>
      <vt:lpstr>Filtrare colaborativă Click-uri</vt:lpstr>
      <vt:lpstr>Filtrare colaborativă  MLP</vt:lpstr>
      <vt:lpstr>Filtrare colaborativă AutoEncoder</vt:lpstr>
      <vt:lpstr>Filtrare Hibrid</vt:lpstr>
      <vt:lpstr>Analiza sentimente Review</vt:lpstr>
      <vt:lpstr>Distanta Euclidiana</vt:lpstr>
      <vt:lpstr>Rezultate &amp; Evaluare </vt:lpstr>
      <vt:lpstr>Rezultate &amp; Evaluare</vt:lpstr>
      <vt:lpstr>Rezultate &amp; Evaluare</vt:lpstr>
      <vt:lpstr>Rezultate &amp; Evaluare</vt:lpstr>
      <vt:lpstr>Contribuţii personale </vt:lpstr>
      <vt:lpstr>Concluzii și Avantaje</vt:lpstr>
      <vt:lpstr>Referinte</vt:lpstr>
      <vt:lpstr>MULTUMESC!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de Recomandare prin Tehnici de Machine Learning</dc:title>
  <dc:subject/>
  <dc:creator/>
  <cp:keywords/>
  <dc:description>generated using python-pptx</dc:description>
  <cp:lastModifiedBy>BANU</cp:lastModifiedBy>
  <cp:revision>76</cp:revision>
  <dcterms:created xsi:type="dcterms:W3CDTF">2013-01-27T09:14:16Z</dcterms:created>
  <dcterms:modified xsi:type="dcterms:W3CDTF">2025-07-16T05:09:09Z</dcterms:modified>
  <cp:category/>
</cp:coreProperties>
</file>